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3"/>
  </p:notesMasterIdLst>
  <p:sldIdLst>
    <p:sldId id="347" r:id="rId2"/>
    <p:sldId id="315" r:id="rId3"/>
    <p:sldId id="279" r:id="rId4"/>
    <p:sldId id="348" r:id="rId5"/>
    <p:sldId id="367" r:id="rId6"/>
    <p:sldId id="368" r:id="rId7"/>
    <p:sldId id="369" r:id="rId8"/>
    <p:sldId id="375" r:id="rId9"/>
    <p:sldId id="374" r:id="rId10"/>
    <p:sldId id="370" r:id="rId11"/>
    <p:sldId id="373" r:id="rId12"/>
    <p:sldId id="371" r:id="rId13"/>
    <p:sldId id="372" r:id="rId14"/>
    <p:sldId id="350" r:id="rId15"/>
    <p:sldId id="349" r:id="rId16"/>
    <p:sldId id="351" r:id="rId17"/>
    <p:sldId id="377" r:id="rId18"/>
    <p:sldId id="378" r:id="rId19"/>
    <p:sldId id="379" r:id="rId20"/>
    <p:sldId id="390" r:id="rId21"/>
    <p:sldId id="380" r:id="rId22"/>
    <p:sldId id="384" r:id="rId23"/>
    <p:sldId id="385" r:id="rId24"/>
    <p:sldId id="386" r:id="rId25"/>
    <p:sldId id="387" r:id="rId26"/>
    <p:sldId id="388" r:id="rId27"/>
    <p:sldId id="391" r:id="rId28"/>
    <p:sldId id="392" r:id="rId29"/>
    <p:sldId id="393" r:id="rId30"/>
    <p:sldId id="394" r:id="rId31"/>
    <p:sldId id="389" r:id="rId32"/>
    <p:sldId id="406" r:id="rId33"/>
    <p:sldId id="407" r:id="rId34"/>
    <p:sldId id="405" r:id="rId35"/>
    <p:sldId id="408" r:id="rId36"/>
    <p:sldId id="411" r:id="rId37"/>
    <p:sldId id="415" r:id="rId38"/>
    <p:sldId id="414" r:id="rId39"/>
    <p:sldId id="413" r:id="rId40"/>
    <p:sldId id="412" r:id="rId41"/>
    <p:sldId id="410" r:id="rId42"/>
    <p:sldId id="417" r:id="rId43"/>
    <p:sldId id="418" r:id="rId44"/>
    <p:sldId id="416" r:id="rId45"/>
    <p:sldId id="428" r:id="rId46"/>
    <p:sldId id="429" r:id="rId47"/>
    <p:sldId id="430" r:id="rId48"/>
    <p:sldId id="431" r:id="rId49"/>
    <p:sldId id="427" r:id="rId50"/>
    <p:sldId id="316" r:id="rId51"/>
    <p:sldId id="432" r:id="rId5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006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0" autoAdjust="0"/>
    <p:restoredTop sz="94660"/>
  </p:normalViewPr>
  <p:slideViewPr>
    <p:cSldViewPr>
      <p:cViewPr varScale="1">
        <p:scale>
          <a:sx n="83" d="100"/>
          <a:sy n="83" d="100"/>
        </p:scale>
        <p:origin x="1631"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8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56D14F-CF22-421C-845A-5A75F48CD451}" type="datetimeFigureOut">
              <a:rPr lang="fr-FR" smtClean="0"/>
              <a:pPr/>
              <a:t>10/03/2025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CF3929-4905-4F03-9D7D-621D6AB9C7B5}" type="slidenum">
              <a:rPr lang="fr-FR" smtClean="0"/>
              <a:pPr/>
              <a:t>‹N°›</a:t>
            </a:fld>
            <a:endParaRPr lang="fr-FR"/>
          </a:p>
        </p:txBody>
      </p:sp>
    </p:spTree>
    <p:extLst>
      <p:ext uri="{BB962C8B-B14F-4D97-AF65-F5344CB8AC3E}">
        <p14:creationId xmlns:p14="http://schemas.microsoft.com/office/powerpoint/2010/main" val="1348428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3CF3929-4905-4F03-9D7D-621D6AB9C7B5}" type="slidenum">
              <a:rPr lang="fr-FR" smtClean="0"/>
              <a:pPr/>
              <a:t>2</a:t>
            </a:fld>
            <a:endParaRPr lang="fr-FR"/>
          </a:p>
        </p:txBody>
      </p:sp>
    </p:spTree>
    <p:extLst>
      <p:ext uri="{BB962C8B-B14F-4D97-AF65-F5344CB8AC3E}">
        <p14:creationId xmlns:p14="http://schemas.microsoft.com/office/powerpoint/2010/main" val="1475277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3CF3929-4905-4F03-9D7D-621D6AB9C7B5}" type="slidenum">
              <a:rPr lang="fr-FR" smtClean="0"/>
              <a:pPr/>
              <a:t>6</a:t>
            </a:fld>
            <a:endParaRPr lang="fr-FR"/>
          </a:p>
        </p:txBody>
      </p:sp>
    </p:spTree>
    <p:extLst>
      <p:ext uri="{BB962C8B-B14F-4D97-AF65-F5344CB8AC3E}">
        <p14:creationId xmlns:p14="http://schemas.microsoft.com/office/powerpoint/2010/main" val="2364515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3CF3929-4905-4F03-9D7D-621D6AB9C7B5}" type="slidenum">
              <a:rPr lang="fr-FR" smtClean="0"/>
              <a:pPr/>
              <a:t>36</a:t>
            </a:fld>
            <a:endParaRPr lang="fr-FR"/>
          </a:p>
        </p:txBody>
      </p:sp>
    </p:spTree>
    <p:extLst>
      <p:ext uri="{BB962C8B-B14F-4D97-AF65-F5344CB8AC3E}">
        <p14:creationId xmlns:p14="http://schemas.microsoft.com/office/powerpoint/2010/main" val="3094213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3CF3929-4905-4F03-9D7D-621D6AB9C7B5}" type="slidenum">
              <a:rPr lang="fr-FR" smtClean="0"/>
              <a:pPr/>
              <a:t>37</a:t>
            </a:fld>
            <a:endParaRPr lang="fr-FR"/>
          </a:p>
        </p:txBody>
      </p:sp>
    </p:spTree>
    <p:extLst>
      <p:ext uri="{BB962C8B-B14F-4D97-AF65-F5344CB8AC3E}">
        <p14:creationId xmlns:p14="http://schemas.microsoft.com/office/powerpoint/2010/main" val="2816281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5A956708-8E61-443A-A2AB-2A84EB296950}" type="datetimeFigureOut">
              <a:rPr lang="fr-FR"/>
              <a:pPr>
                <a:defRPr/>
              </a:pPr>
              <a:t>10/03/2025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056A784-CEE7-441D-981F-138D0C31DF8A}" type="slidenum">
              <a:rPr lang="fr-FR"/>
              <a:pPr>
                <a:defRPr/>
              </a:pPr>
              <a:t>‹N°›</a:t>
            </a:fld>
            <a:endParaRPr lang="fr-FR"/>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510A412-76F9-43FB-8DBB-893977F8EAF1}" type="datetimeFigureOut">
              <a:rPr lang="fr-FR"/>
              <a:pPr>
                <a:defRPr/>
              </a:pPr>
              <a:t>10/03/2025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A1D028B-9628-4910-A2E5-09FA4BC24184}" type="slidenum">
              <a:rPr lang="fr-FR"/>
              <a:pPr>
                <a:defRPr/>
              </a:pPr>
              <a:t>‹N°›</a:t>
            </a:fld>
            <a:endParaRPr lang="fr-FR"/>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1D2CD8D-D40E-4238-97F3-8DE39B70B154}" type="datetimeFigureOut">
              <a:rPr lang="fr-FR"/>
              <a:pPr>
                <a:defRPr/>
              </a:pPr>
              <a:t>10/03/2025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ECA8F91-CA37-436B-9658-2FFFC4B2DAD0}" type="slidenum">
              <a:rPr lang="fr-FR"/>
              <a:pPr>
                <a:defRPr/>
              </a:pPr>
              <a:t>‹N°›</a:t>
            </a:fld>
            <a:endParaRPr lang="fr-FR"/>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E6D3BE4-BDEC-46C8-87FF-68D70F3314FF}" type="datetimeFigureOut">
              <a:rPr lang="fr-FR"/>
              <a:pPr>
                <a:defRPr/>
              </a:pPr>
              <a:t>10/03/2025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5721546-EE27-40EA-B517-0959B6234F26}" type="slidenum">
              <a:rPr lang="fr-FR"/>
              <a:pPr>
                <a:defRPr/>
              </a:pPr>
              <a:t>‹N°›</a:t>
            </a:fld>
            <a:endParaRPr lang="fr-FR"/>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84A7DCF-185F-40D7-BA92-C86F7A78DEBE}" type="datetimeFigureOut">
              <a:rPr lang="fr-FR"/>
              <a:pPr>
                <a:defRPr/>
              </a:pPr>
              <a:t>10/03/2025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525C0A1-A75D-47C4-A04F-EA4AFDF89D13}" type="slidenum">
              <a:rPr lang="fr-FR"/>
              <a:pPr>
                <a:defRPr/>
              </a:pPr>
              <a:t>‹N°›</a:t>
            </a:fld>
            <a:endParaRPr lang="fr-FR"/>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766B9645-BEFB-4F42-A843-9DCB2BA54656}" type="datetimeFigureOut">
              <a:rPr lang="fr-FR"/>
              <a:pPr>
                <a:defRPr/>
              </a:pPr>
              <a:t>10/03/2025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C3D8C4B-B4CF-43D6-BF6B-EB2E0E29943D}" type="slidenum">
              <a:rPr lang="fr-FR"/>
              <a:pPr>
                <a:defRPr/>
              </a:pPr>
              <a:t>‹N°›</a:t>
            </a:fld>
            <a:endParaRPr lang="fr-FR"/>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2FE2C188-7EDE-46FF-9C4B-51D9826D0FFA}" type="datetimeFigureOut">
              <a:rPr lang="fr-FR"/>
              <a:pPr>
                <a:defRPr/>
              </a:pPr>
              <a:t>10/03/2025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F1F554B-5CC1-4C14-952D-AA8BA864F5E6}" type="slidenum">
              <a:rPr lang="fr-FR"/>
              <a:pPr>
                <a:defRPr/>
              </a:pPr>
              <a:t>‹N°›</a:t>
            </a:fld>
            <a:endParaRPr lang="fr-F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6CB64278-0BAD-41AC-9487-5F307073B714}" type="datetimeFigureOut">
              <a:rPr lang="fr-FR"/>
              <a:pPr>
                <a:defRPr/>
              </a:pPr>
              <a:t>10/03/2025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85FB6DA9-E8C4-4FF5-91E5-044AFEC98B8C}" type="slidenum">
              <a:rPr lang="fr-FR"/>
              <a:pPr>
                <a:defRPr/>
              </a:pPr>
              <a:t>‹N°›</a:t>
            </a:fld>
            <a:endParaRPr lang="fr-FR"/>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07C0F27-0EE0-4884-8C6F-C2E5FA78A54B}" type="datetimeFigureOut">
              <a:rPr lang="fr-FR"/>
              <a:pPr>
                <a:defRPr/>
              </a:pPr>
              <a:t>10/03/2025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AFC4D58-4455-4EF0-AC87-46B4E5ADB3C7}" type="slidenum">
              <a:rPr lang="fr-FR"/>
              <a:pPr>
                <a:defRPr/>
              </a:pPr>
              <a:t>‹N°›</a:t>
            </a:fld>
            <a:endParaRPr lang="fr-F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B1DD62-F745-45FF-B79D-11C9EA195167}" type="datetimeFigureOut">
              <a:rPr lang="fr-FR"/>
              <a:pPr>
                <a:defRPr/>
              </a:pPr>
              <a:t>10/03/2025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29106B0-A388-4E53-B77A-9A93A49A85AF}" type="slidenum">
              <a:rPr lang="fr-FR"/>
              <a:pPr>
                <a:defRPr/>
              </a:pPr>
              <a:t>‹N°›</a:t>
            </a:fld>
            <a:endParaRPr lang="fr-F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36DF85D-9014-4629-8805-4EE36C907765}" type="datetimeFigureOut">
              <a:rPr lang="fr-FR"/>
              <a:pPr>
                <a:defRPr/>
              </a:pPr>
              <a:t>10/03/2025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2F268F5-7179-405E-B90E-C8144CBDC863}" type="slidenum">
              <a:rPr lang="fr-FR"/>
              <a:pPr>
                <a:defRPr/>
              </a:pPr>
              <a:t>‹N°›</a:t>
            </a:fld>
            <a:endParaRPr lang="fr-F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A9CBD8"/>
            </a:gs>
            <a:gs pos="50000">
              <a:srgbClr val="CADEE6"/>
            </a:gs>
            <a:gs pos="100000">
              <a:srgbClr val="E5EEF2"/>
            </a:gs>
          </a:gsLst>
          <a:lin ang="54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F785458-27F7-4C86-AADC-DDE82F6ECED8}" type="datetimeFigureOut">
              <a:rPr lang="fr-FR"/>
              <a:pPr>
                <a:defRPr/>
              </a:pPr>
              <a:t>10/03/2025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0182547-5F7D-4930-9F2B-7D7596580E5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wipe dir="d"/>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352928" cy="6408712"/>
          </a:xfrm>
          <a:noFill/>
          <a:ln>
            <a:noFill/>
          </a:ln>
          <a:effectLst>
            <a:innerShdw blurRad="63500" dist="50800" dir="13500000">
              <a:prstClr val="black">
                <a:alpha val="50000"/>
              </a:prstClr>
            </a:innerShdw>
          </a:effectLst>
        </p:spPr>
        <p:txBody>
          <a:bodyPr/>
          <a:lstStyle/>
          <a:p>
            <a:pPr marL="0" indent="0" algn="ctr">
              <a:buNone/>
            </a:pPr>
            <a:r>
              <a:rPr lang="fr-FR" b="1" dirty="0">
                <a:latin typeface="Arial" panose="020B0604020202020204" pitchFamily="34" charset="0"/>
                <a:cs typeface="Arial" panose="020B0604020202020204" pitchFamily="34" charset="0"/>
              </a:rPr>
              <a:t>Un concours avait été lancé pour </a:t>
            </a:r>
          </a:p>
          <a:p>
            <a:pPr marL="0" indent="0" algn="ctr">
              <a:buNone/>
            </a:pPr>
            <a:r>
              <a:rPr lang="fr-FR" b="1">
                <a:latin typeface="Arial" panose="020B0604020202020204" pitchFamily="34" charset="0"/>
                <a:cs typeface="Arial" panose="020B0604020202020204" pitchFamily="34" charset="0"/>
              </a:rPr>
              <a:t> le </a:t>
            </a:r>
            <a:r>
              <a:rPr lang="fr-FR" b="1" dirty="0">
                <a:latin typeface="Arial" panose="020B0604020202020204" pitchFamily="34" charset="0"/>
                <a:cs typeface="Arial" panose="020B0604020202020204" pitchFamily="34" charset="0"/>
              </a:rPr>
              <a:t>texte national de la dictée 2025</a:t>
            </a:r>
            <a:r>
              <a:rPr lang="fr-FR" dirty="0">
                <a:latin typeface="Arial" panose="020B0604020202020204" pitchFamily="34" charset="0"/>
                <a:cs typeface="Arial" panose="020B0604020202020204" pitchFamily="34" charset="0"/>
              </a:rPr>
              <a:t>.</a:t>
            </a:r>
          </a:p>
          <a:p>
            <a:endParaRPr lang="fr-FR" sz="1000" dirty="0">
              <a:latin typeface="Arial" panose="020B0604020202020204" pitchFamily="34" charset="0"/>
              <a:cs typeface="Arial" panose="020B0604020202020204" pitchFamily="34" charset="0"/>
            </a:endParaRPr>
          </a:p>
          <a:p>
            <a:pPr marL="0" indent="0">
              <a:buNone/>
            </a:pPr>
            <a:r>
              <a:rPr lang="fr-FR" sz="3600" dirty="0">
                <a:latin typeface="Arial" panose="020B0604020202020204" pitchFamily="34" charset="0"/>
                <a:cs typeface="Arial" panose="020B0604020202020204" pitchFamily="34" charset="0"/>
              </a:rPr>
              <a:t>   Le texte qui vous a été présenté</a:t>
            </a:r>
          </a:p>
          <a:p>
            <a:pPr marL="0" indent="0">
              <a:buNone/>
            </a:pPr>
            <a:r>
              <a:rPr lang="fr-FR" sz="3600" dirty="0">
                <a:latin typeface="Arial" panose="020B0604020202020204" pitchFamily="34" charset="0"/>
                <a:cs typeface="Arial" panose="020B0604020202020204" pitchFamily="34" charset="0"/>
              </a:rPr>
              <a:t>            est  celui proposé par </a:t>
            </a:r>
            <a:r>
              <a:rPr lang="fr-FR" sz="3600" dirty="0"/>
              <a:t> </a:t>
            </a:r>
          </a:p>
          <a:p>
            <a:pPr marL="0" indent="0">
              <a:spcBef>
                <a:spcPts val="0"/>
              </a:spcBef>
              <a:buNone/>
            </a:pPr>
            <a:r>
              <a:rPr lang="fr-FR" sz="3600" dirty="0"/>
              <a:t>              </a:t>
            </a:r>
            <a:r>
              <a:rPr lang="fr-FR" sz="4000" b="1" dirty="0"/>
              <a:t>Monsieur Gabriel Perrin</a:t>
            </a:r>
            <a:endParaRPr lang="fr-FR" sz="4800" dirty="0"/>
          </a:p>
          <a:p>
            <a:pPr marL="0" indent="0">
              <a:lnSpc>
                <a:spcPts val="4800"/>
              </a:lnSpc>
              <a:spcBef>
                <a:spcPts val="0"/>
              </a:spcBef>
              <a:buNone/>
            </a:pPr>
            <a:r>
              <a:rPr lang="fr-FR" sz="4000" b="1" dirty="0"/>
              <a:t>          Membre de l'association </a:t>
            </a:r>
          </a:p>
          <a:p>
            <a:pPr marL="0" indent="0">
              <a:lnSpc>
                <a:spcPts val="4800"/>
              </a:lnSpc>
              <a:spcBef>
                <a:spcPts val="0"/>
              </a:spcBef>
              <a:buNone/>
            </a:pPr>
            <a:r>
              <a:rPr lang="fr-FR" sz="4000" b="1" dirty="0"/>
              <a:t>       Défense de la langue française</a:t>
            </a:r>
            <a:endParaRPr lang="fr-FR" sz="4800" dirty="0"/>
          </a:p>
          <a:p>
            <a:endParaRPr lang="fr-FR" sz="300" dirty="0">
              <a:latin typeface="Arial" panose="020B0604020202020204" pitchFamily="34" charset="0"/>
              <a:cs typeface="Arial" panose="020B0604020202020204" pitchFamily="34" charset="0"/>
            </a:endParaRPr>
          </a:p>
          <a:p>
            <a:endParaRPr lang="fr-FR" sz="1100" dirty="0">
              <a:latin typeface="Arial" panose="020B0604020202020204" pitchFamily="34" charset="0"/>
              <a:cs typeface="Arial" panose="020B0604020202020204" pitchFamily="34" charset="0"/>
            </a:endParaRPr>
          </a:p>
          <a:p>
            <a:pPr marL="0" indent="0" algn="ctr">
              <a:buNone/>
            </a:pPr>
            <a:r>
              <a:rPr lang="fr-FR" dirty="0">
                <a:solidFill>
                  <a:srgbClr val="C00000"/>
                </a:solidFill>
                <a:latin typeface="Arial" panose="020B0604020202020204" pitchFamily="34" charset="0"/>
                <a:cs typeface="Arial" panose="020B0604020202020204" pitchFamily="34" charset="0"/>
              </a:rPr>
              <a:t>Vous pourrez, vous aussi, </a:t>
            </a:r>
          </a:p>
          <a:p>
            <a:pPr marL="0" indent="0" algn="ctr">
              <a:buNone/>
            </a:pPr>
            <a:r>
              <a:rPr lang="fr-FR" dirty="0">
                <a:solidFill>
                  <a:srgbClr val="C00000"/>
                </a:solidFill>
                <a:latin typeface="Arial" panose="020B0604020202020204" pitchFamily="34" charset="0"/>
                <a:cs typeface="Arial" panose="020B0604020202020204" pitchFamily="34" charset="0"/>
              </a:rPr>
              <a:t>l’année prochaine concourir</a:t>
            </a:r>
            <a:r>
              <a:rPr lang="fr-FR" sz="1800" dirty="0">
                <a:solidFill>
                  <a:srgbClr val="C00000"/>
                </a:solidFill>
                <a:latin typeface="Arial" panose="020B0604020202020204" pitchFamily="34" charset="0"/>
                <a:cs typeface="Arial" panose="020B0604020202020204" pitchFamily="34" charset="0"/>
              </a:rPr>
              <a:t>.(voir le site dicteerotary.org)</a:t>
            </a:r>
          </a:p>
        </p:txBody>
      </p:sp>
    </p:spTree>
    <p:extLst>
      <p:ext uri="{BB962C8B-B14F-4D97-AF65-F5344CB8AC3E}">
        <p14:creationId xmlns:p14="http://schemas.microsoft.com/office/powerpoint/2010/main" val="926950168"/>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629820"/>
            <a:ext cx="8532440" cy="658835"/>
          </a:xfrm>
          <a:prstGeom prst="rect">
            <a:avLst/>
          </a:prstGeom>
          <a:solidFill>
            <a:schemeClr val="accent6">
              <a:lumMod val="20000"/>
              <a:lumOff val="80000"/>
            </a:schemeClr>
          </a:solidFill>
          <a:ln w="9525">
            <a:noFill/>
            <a:miter lim="800000"/>
            <a:headEnd/>
            <a:tailEnd/>
          </a:ln>
          <a:effectLst/>
        </p:spPr>
        <p:txBody>
          <a:bodyPr wrap="square" anchor="ctr">
            <a:spAutoFit/>
          </a:bodyPr>
          <a:lstStyle/>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Cinq ans et demi </a:t>
            </a:r>
            <a:r>
              <a:rPr lang="fr-FR" sz="3600" dirty="0">
                <a:effectLst/>
                <a:latin typeface="Calibri" panose="020F0502020204030204" pitchFamily="34" charset="0"/>
                <a:ea typeface="Calibri" panose="020F0502020204030204" pitchFamily="34" charset="0"/>
                <a:cs typeface="Times New Roman" panose="02020603050405020304" pitchFamily="18" charset="0"/>
              </a:rPr>
              <a:t>après les ravages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9CB1CF44-846B-49DC-8FA8-B410DEF44DDD}"/>
              </a:ext>
            </a:extLst>
          </p:cNvPr>
          <p:cNvSpPr/>
          <p:nvPr/>
        </p:nvSpPr>
        <p:spPr>
          <a:xfrm>
            <a:off x="621404" y="2132856"/>
            <a:ext cx="7839028" cy="2697662"/>
          </a:xfrm>
          <a:prstGeom prst="rect">
            <a:avLst/>
          </a:prstGeom>
        </p:spPr>
        <p:txBody>
          <a:bodyPr wrap="square">
            <a:spAutoFit/>
          </a:bodyPr>
          <a:lstStyle/>
          <a:p>
            <a:pPr>
              <a:lnSpc>
                <a:spcPct val="107000"/>
              </a:lnSpc>
              <a:spcAft>
                <a:spcPts val="800"/>
              </a:spcAft>
            </a:pPr>
            <a:r>
              <a:rPr lang="fr-FR" sz="4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Cinq ans et demi </a:t>
            </a:r>
            <a:r>
              <a:rPr lang="fr-FR" sz="4000" b="1" dirty="0">
                <a:effectLst/>
                <a:latin typeface="Calibri" panose="020F0502020204030204" pitchFamily="34" charset="0"/>
                <a:ea typeface="Calibri" panose="020F0502020204030204" pitchFamily="34" charset="0"/>
                <a:cs typeface="Times New Roman" panose="02020603050405020304" pitchFamily="18" charset="0"/>
              </a:rPr>
              <a:t>: </a:t>
            </a:r>
            <a:r>
              <a:rPr lang="fr-FR" sz="4000" dirty="0">
                <a:effectLst/>
                <a:latin typeface="Calibri" panose="020F0502020204030204" pitchFamily="34" charset="0"/>
                <a:ea typeface="Calibri" panose="020F0502020204030204" pitchFamily="34" charset="0"/>
                <a:cs typeface="Times New Roman" panose="02020603050405020304" pitchFamily="18" charset="0"/>
              </a:rPr>
              <a:t>et demi prend la marque du féminin mais jamais celle du pluriel (une heure et demie, trois heures et demie, trois litres et demi.</a:t>
            </a:r>
          </a:p>
        </p:txBody>
      </p:sp>
    </p:spTree>
    <p:extLst>
      <p:ext uri="{BB962C8B-B14F-4D97-AF65-F5344CB8AC3E}">
        <p14:creationId xmlns:p14="http://schemas.microsoft.com/office/powerpoint/2010/main" val="113153612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279164"/>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Cinq ans et demi </a:t>
            </a:r>
            <a:r>
              <a:rPr lang="fr-FR" sz="3600" dirty="0">
                <a:effectLst/>
                <a:latin typeface="Calibri" panose="020F0502020204030204" pitchFamily="34" charset="0"/>
                <a:ea typeface="Calibri" panose="020F0502020204030204" pitchFamily="34" charset="0"/>
                <a:cs typeface="Times New Roman" panose="02020603050405020304" pitchFamily="18" charset="0"/>
              </a:rPr>
              <a:t>après les ravages qu’avait causés cet incendie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diabolique</a:t>
            </a:r>
            <a:endParaRPr lang="fr-FR" sz="66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93824" y="1495509"/>
            <a:ext cx="8532440" cy="4887300"/>
          </a:xfrm>
          <a:prstGeom prst="rect">
            <a:avLst/>
          </a:prstGeom>
        </p:spPr>
        <p:txBody>
          <a:bodyPr wrap="square">
            <a:spAutoFit/>
          </a:bodyPr>
          <a:lstStyle/>
          <a:p>
            <a:pPr>
              <a:lnSpc>
                <a:spcPct val="107000"/>
              </a:lnSpc>
              <a:spcAft>
                <a:spcPts val="800"/>
              </a:spcAft>
            </a:pPr>
            <a:r>
              <a:rPr lang="fr-FR"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Les ravages qu’avait causés cet incendie</a:t>
            </a:r>
            <a:r>
              <a:rPr lang="fr-F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ou les ravages que cet incendie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avait</a:t>
            </a:r>
            <a:r>
              <a:rPr lang="fr-FR" sz="2800" dirty="0">
                <a:effectLst/>
                <a:latin typeface="Calibri" panose="020F0502020204030204" pitchFamily="34" charset="0"/>
                <a:ea typeface="Calibri" panose="020F0502020204030204" pitchFamily="34" charset="0"/>
                <a:cs typeface="Times New Roman" panose="02020603050405020304" pitchFamily="18" charset="0"/>
              </a:rPr>
              <a:t> causés. Auxiliaire avoir à la 3</a:t>
            </a:r>
            <a:r>
              <a:rPr lang="fr-FR" sz="2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2800" dirty="0">
                <a:effectLst/>
                <a:latin typeface="Calibri" panose="020F0502020204030204" pitchFamily="34" charset="0"/>
                <a:ea typeface="Calibri" panose="020F0502020204030204" pitchFamily="34" charset="0"/>
                <a:cs typeface="Times New Roman" panose="02020603050405020304" pitchFamily="18" charset="0"/>
              </a:rPr>
              <a:t> personne du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singulier</a:t>
            </a:r>
            <a:r>
              <a:rPr lang="fr-FR" sz="2800" dirty="0">
                <a:effectLst/>
                <a:latin typeface="Calibri" panose="020F0502020204030204" pitchFamily="34" charset="0"/>
                <a:ea typeface="Calibri" panose="020F0502020204030204" pitchFamily="34" charset="0"/>
                <a:cs typeface="Times New Roman" panose="02020603050405020304" pitchFamily="18" charset="0"/>
              </a:rPr>
              <a:t>, règle de l’accord avec sujet postposé, qui ne change pas.</a:t>
            </a:r>
          </a:p>
          <a:p>
            <a:pPr>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Le participe passé conjugué avec l’auxiliaire avoir s’accorde en genre et en nombre avec le complément d’objet direct du verbe, quand ce complément précède le verbe (ici, le COD ravages précède le verbe transitif causer – l’incendie avait causé quoi ? les ravages).</a:t>
            </a:r>
          </a:p>
          <a:p>
            <a:pPr>
              <a:lnSpc>
                <a:spcPct val="107000"/>
              </a:lnSpc>
              <a:spcAft>
                <a:spcPts val="800"/>
              </a:spcAft>
            </a:pPr>
            <a:r>
              <a:rPr lang="fr-FR"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Diabolique</a:t>
            </a:r>
            <a:r>
              <a:rPr lang="fr-FR" sz="2800" dirty="0">
                <a:effectLst/>
                <a:latin typeface="Calibri" panose="020F0502020204030204" pitchFamily="34" charset="0"/>
                <a:ea typeface="Calibri" panose="020F0502020204030204" pitchFamily="34" charset="0"/>
                <a:cs typeface="Times New Roman" panose="02020603050405020304" pitchFamily="18" charset="0"/>
              </a:rPr>
              <a:t> : inspiré par le diable.</a:t>
            </a:r>
          </a:p>
        </p:txBody>
      </p:sp>
    </p:spTree>
    <p:extLst>
      <p:ext uri="{BB962C8B-B14F-4D97-AF65-F5344CB8AC3E}">
        <p14:creationId xmlns:p14="http://schemas.microsoft.com/office/powerpoint/2010/main" val="35929204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579457"/>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 la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cathédrale, tel </a:t>
            </a:r>
            <a:r>
              <a:rPr lang="fr-FR" sz="3600" dirty="0">
                <a:effectLst/>
                <a:latin typeface="Calibri" panose="020F0502020204030204" pitchFamily="34" charset="0"/>
                <a:ea typeface="Calibri" panose="020F0502020204030204" pitchFamily="34" charset="0"/>
                <a:cs typeface="Times New Roman" panose="02020603050405020304" pitchFamily="18" charset="0"/>
              </a:rPr>
              <a:t>le phénix légendaire</a:t>
            </a:r>
            <a:endParaRPr lang="fr-FR" sz="72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772816"/>
            <a:ext cx="8532440" cy="3860159"/>
          </a:xfrm>
          <a:prstGeom prst="rect">
            <a:avLst/>
          </a:prstGeom>
        </p:spPr>
        <p:txBody>
          <a:bodyPr wrap="square">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Cathédrale</a:t>
            </a:r>
            <a:r>
              <a:rPr lang="fr-FR" sz="3200" dirty="0">
                <a:effectLst/>
                <a:latin typeface="Calibri" panose="020F0502020204030204" pitchFamily="34" charset="0"/>
                <a:ea typeface="Calibri" panose="020F0502020204030204" pitchFamily="34" charset="0"/>
                <a:cs typeface="Times New Roman" panose="02020603050405020304" pitchFamily="18" charset="0"/>
              </a:rPr>
              <a:t> : nom commun, pas de majuscule quand le mot ne commence pas la phrase.</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Tel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s’accorde avec le nom (ou le pronom) qui suit ; </a:t>
            </a: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tel que</a:t>
            </a:r>
            <a:r>
              <a:rPr lang="fr-FR"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s’accorde avec le nom qui précède. Brigitte aime les gâteaux, telles les tartes, les religieuses et les bûches. Elles aiment les gâteaux tels que les tartes et les religieuses.</a:t>
            </a:r>
          </a:p>
        </p:txBody>
      </p:sp>
    </p:spTree>
    <p:extLst>
      <p:ext uri="{BB962C8B-B14F-4D97-AF65-F5344CB8AC3E}">
        <p14:creationId xmlns:p14="http://schemas.microsoft.com/office/powerpoint/2010/main" val="102893209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611736" y="733926"/>
            <a:ext cx="8082644"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dirty="0"/>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la cathédrale, tel le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phénix</a:t>
            </a:r>
            <a:r>
              <a:rPr lang="fr-FR" sz="3600" dirty="0">
                <a:effectLst/>
                <a:latin typeface="Calibri" panose="020F0502020204030204" pitchFamily="34" charset="0"/>
                <a:ea typeface="Calibri" panose="020F0502020204030204" pitchFamily="34" charset="0"/>
                <a:cs typeface="Times New Roman" panose="02020603050405020304" pitchFamily="18" charset="0"/>
              </a:rPr>
              <a:t> légendaire</a:t>
            </a:r>
            <a:endParaRPr lang="fr-FR" sz="4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611560" y="1529030"/>
            <a:ext cx="7632848" cy="4811445"/>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Phénix</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oiseau fabuleux qui vivait plusieurs siècles, se brûlait sur lui-même sur un bûcher et renaissait de ses cendres. Le mythe a pour origine le culte du héron cendré, adoré par les Égyptiens pour sa présence au retour de la crue du Nil. La graphie phœnix (ou phénix) est le nom générique du dattier et d’autres palmiers d’Afrique et d’Asie tropicales</a:t>
            </a:r>
            <a:r>
              <a:rPr lang="fr-FR" sz="28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8496925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95536" y="316403"/>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Façade </a:t>
            </a:r>
            <a:r>
              <a:rPr lang="fr-FR" sz="3200" dirty="0">
                <a:effectLst/>
                <a:latin typeface="Calibri" panose="020F0502020204030204" pitchFamily="34" charset="0"/>
                <a:ea typeface="Calibri" panose="020F0502020204030204" pitchFamily="34" charset="0"/>
                <a:cs typeface="Times New Roman" panose="02020603050405020304" pitchFamily="18" charset="0"/>
              </a:rPr>
              <a:t>resplendissante,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nef et chapelles </a:t>
            </a:r>
            <a:r>
              <a:rPr lang="fr-FR" sz="3200" dirty="0">
                <a:effectLst/>
                <a:latin typeface="Calibri" panose="020F0502020204030204" pitchFamily="34" charset="0"/>
                <a:ea typeface="Calibri" panose="020F0502020204030204" pitchFamily="34" charset="0"/>
                <a:cs typeface="Times New Roman" panose="02020603050405020304" pitchFamily="18" charset="0"/>
              </a:rPr>
              <a:t>baignées de lumière</a:t>
            </a:r>
            <a:endParaRPr lang="fr-FR" sz="72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1629111"/>
            <a:ext cx="8532440" cy="4914038"/>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Façade</a:t>
            </a:r>
            <a:r>
              <a:rPr lang="fr-FR" sz="3200" dirty="0">
                <a:effectLst/>
                <a:latin typeface="Calibri" panose="020F0502020204030204" pitchFamily="34" charset="0"/>
                <a:ea typeface="Calibri" panose="020F0502020204030204" pitchFamily="34" charset="0"/>
                <a:cs typeface="Times New Roman" panose="02020603050405020304" pitchFamily="18" charset="0"/>
              </a:rPr>
              <a:t> : règle de la cédille, uniquement sous la lettre c, devant les voyelles a, o, et u, transformant le son k en s.</a:t>
            </a: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Nef et chapelles</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nef au singulier, il n’y en a qu’une (la partie réservée aux fidèles, formant le vaisseau central de l’édifice) ; chapelles au pluriel, il y en a vingt-neuf qui entourent l’intérieur de l’édifice, en plus des chapelles dites rayonnantes, celles placées autour du chœur</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84831200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40280" y="266746"/>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effectLst/>
                <a:latin typeface="Calibri" panose="020F0502020204030204" pitchFamily="34" charset="0"/>
                <a:ea typeface="Calibri" panose="020F0502020204030204" pitchFamily="34" charset="0"/>
                <a:cs typeface="Times New Roman" panose="02020603050405020304" pitchFamily="18" charset="0"/>
              </a:rPr>
              <a:t>Façade resplendissante, nef et chapelles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baignées de lumière</a:t>
            </a:r>
            <a:endParaRPr lang="fr-FR" sz="72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556792"/>
            <a:ext cx="8532440" cy="4811445"/>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Baignées de lumière</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accord du participe passé employé sans auxiliaire, comme un adjectif, ici au féminin pluriel, se rapportant aux noms nef et chapelle, tous deux féminins. </a:t>
            </a: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De lumière</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au singulier, s’agissant de la lumière, la clarté, le rayonnement, agent physique capable d’impressionner l’œil, de rendre les choses visibles…Exemple de Robert : « Flots, torrents de lumière. »</a:t>
            </a:r>
          </a:p>
        </p:txBody>
      </p:sp>
    </p:spTree>
    <p:extLst>
      <p:ext uri="{BB962C8B-B14F-4D97-AF65-F5344CB8AC3E}">
        <p14:creationId xmlns:p14="http://schemas.microsoft.com/office/powerpoint/2010/main" val="205603853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778641"/>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vitraux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étincelants de </a:t>
            </a:r>
            <a:r>
              <a:rPr lang="fr-FR" sz="3600" dirty="0">
                <a:effectLst/>
                <a:latin typeface="Calibri" panose="020F0502020204030204" pitchFamily="34" charset="0"/>
                <a:ea typeface="Calibri" panose="020F0502020204030204" pitchFamily="34" charset="0"/>
                <a:cs typeface="Times New Roman" panose="02020603050405020304" pitchFamily="18" charset="0"/>
              </a:rPr>
              <a:t>bleus profonds</a:t>
            </a:r>
            <a:endParaRPr lang="fr-FR" sz="80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34516" y="1700808"/>
            <a:ext cx="8532440" cy="4215578"/>
          </a:xfrm>
          <a:prstGeom prst="rect">
            <a:avLst/>
          </a:prstGeom>
        </p:spPr>
        <p:txBody>
          <a:bodyPr wrap="square">
            <a:spAutoFit/>
          </a:bodyPr>
          <a:lstStyle/>
          <a:p>
            <a:pPr>
              <a:lnSpc>
                <a:spcPct val="107000"/>
              </a:lnSpc>
              <a:spcAft>
                <a:spcPts val="800"/>
              </a:spcAft>
            </a:pPr>
            <a:r>
              <a:rPr lang="fr-FR" sz="36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Étincelants</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de</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 adjectif verbal, qui exprime une qualité, et qui s’accorde avec le sujet (vitraux). Autres exemples d’adjectifs verbaux : « Cheveux brillants de sève, luisants de gomina ; tilleuls </a:t>
            </a:r>
            <a:r>
              <a:rPr lang="fr-FR" sz="3600" dirty="0" err="1">
                <a:effectLst/>
                <a:latin typeface="Calibri" panose="020F0502020204030204" pitchFamily="34" charset="0"/>
                <a:ea typeface="Calibri" panose="020F0502020204030204" pitchFamily="34" charset="0"/>
                <a:cs typeface="Times New Roman" panose="02020603050405020304" pitchFamily="18" charset="0"/>
              </a:rPr>
              <a:t>dégouttants</a:t>
            </a:r>
            <a:r>
              <a:rPr lang="fr-FR" sz="3600" dirty="0">
                <a:effectLst/>
                <a:latin typeface="Calibri" panose="020F0502020204030204" pitchFamily="34" charset="0"/>
                <a:ea typeface="Calibri" panose="020F0502020204030204" pitchFamily="34" charset="0"/>
                <a:cs typeface="Times New Roman" panose="02020603050405020304" pitchFamily="18" charset="0"/>
              </a:rPr>
              <a:t> de pluie ; petits yeux ronds pétillants de flamme ; amies pétillantes de curiosité. »</a:t>
            </a:r>
          </a:p>
        </p:txBody>
      </p:sp>
    </p:spTree>
    <p:extLst>
      <p:ext uri="{BB962C8B-B14F-4D97-AF65-F5344CB8AC3E}">
        <p14:creationId xmlns:p14="http://schemas.microsoft.com/office/powerpoint/2010/main" val="301093112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538508"/>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vitraux étincelants de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bleus profonds</a:t>
            </a:r>
            <a:endParaRPr lang="fr-FR" sz="80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51520" y="1700808"/>
            <a:ext cx="8532440" cy="3970318"/>
          </a:xfrm>
          <a:prstGeom prst="rect">
            <a:avLst/>
          </a:prstGeom>
        </p:spPr>
        <p:txBody>
          <a:bodyPr wrap="square">
            <a:spAutoFit/>
          </a:bodyPr>
          <a:lstStyle/>
          <a:p>
            <a:r>
              <a:rPr lang="fr-FR" sz="36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Bleus profonds</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 bleu est ici nom masculin (la couleur bleue), avec s au pluriel ; l’adjectif profond s’accorde naturellement. Autres exemples : les bleus clairs des ciels de printemps ; les roses foncés des fuchsias. Les roses pâles du saucisson</a:t>
            </a:r>
            <a:r>
              <a:rPr lang="fr-FR" sz="3600" b="1" dirty="0">
                <a:effectLst/>
                <a:latin typeface="Calibri" panose="020F0502020204030204" pitchFamily="34" charset="0"/>
                <a:ea typeface="Calibri" panose="020F0502020204030204" pitchFamily="34" charset="0"/>
                <a:cs typeface="Times New Roman" panose="02020603050405020304" pitchFamily="18" charset="0"/>
              </a:rPr>
              <a:t>, mais</a:t>
            </a:r>
            <a:r>
              <a:rPr lang="fr-FR" sz="3600" dirty="0">
                <a:effectLst/>
                <a:latin typeface="Calibri" panose="020F0502020204030204" pitchFamily="34" charset="0"/>
                <a:ea typeface="Calibri" panose="020F0502020204030204" pitchFamily="34" charset="0"/>
                <a:cs typeface="Times New Roman" panose="02020603050405020304" pitchFamily="18" charset="0"/>
              </a:rPr>
              <a:t> les reflets rose pâle du saucisson</a:t>
            </a:r>
            <a:endParaRPr lang="fr-FR" sz="8000" dirty="0"/>
          </a:p>
        </p:txBody>
      </p:sp>
    </p:spTree>
    <p:extLst>
      <p:ext uri="{BB962C8B-B14F-4D97-AF65-F5344CB8AC3E}">
        <p14:creationId xmlns:p14="http://schemas.microsoft.com/office/powerpoint/2010/main" val="37229500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04086"/>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de bleus profonds mêlés de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verts améthyste </a:t>
            </a:r>
            <a:endParaRPr lang="fr-FR" sz="54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84116" y="1628800"/>
            <a:ext cx="8532440" cy="4215578"/>
          </a:xfrm>
          <a:prstGeom prst="rect">
            <a:avLst/>
          </a:prstGeom>
        </p:spPr>
        <p:txBody>
          <a:bodyPr wrap="square">
            <a:spAutoFit/>
          </a:bodyPr>
          <a:lstStyle/>
          <a:p>
            <a:pPr>
              <a:lnSpc>
                <a:spcPct val="107000"/>
              </a:lnSpc>
              <a:spcAft>
                <a:spcPts val="800"/>
              </a:spcAft>
            </a:pPr>
            <a:r>
              <a:rPr lang="fr-FR" sz="36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Verts améthyste </a:t>
            </a:r>
            <a:r>
              <a:rPr lang="fr-FR" sz="3600" dirty="0">
                <a:effectLst/>
                <a:latin typeface="Calibri" panose="020F0502020204030204" pitchFamily="34" charset="0"/>
                <a:ea typeface="Calibri" panose="020F0502020204030204" pitchFamily="34" charset="0"/>
                <a:cs typeface="Times New Roman" panose="02020603050405020304" pitchFamily="18" charset="0"/>
              </a:rPr>
              <a:t>: comme le bleu précédent, vert est ici nom masculin, avec s, et améthyste reste invariable en genre et en nombre, s’agissant d’un nom pris adjectivement, comme abricot, acajou, amarante, anthracite, argent, azur, brique, café, carmin, châtaigne, ébène, etc.</a:t>
            </a:r>
          </a:p>
        </p:txBody>
      </p:sp>
    </p:spTree>
    <p:extLst>
      <p:ext uri="{BB962C8B-B14F-4D97-AF65-F5344CB8AC3E}">
        <p14:creationId xmlns:p14="http://schemas.microsoft.com/office/powerpoint/2010/main" val="419678291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7464" y="476093"/>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tout insufflait </a:t>
            </a:r>
            <a:r>
              <a:rPr lang="fr-FR" sz="3600" dirty="0">
                <a:effectLst/>
                <a:latin typeface="Calibri" panose="020F0502020204030204" pitchFamily="34" charset="0"/>
                <a:ea typeface="Calibri" panose="020F0502020204030204" pitchFamily="34" charset="0"/>
                <a:cs typeface="Times New Roman" panose="02020603050405020304" pitchFamily="18" charset="0"/>
              </a:rPr>
              <a:t>une sensation de plénitude </a:t>
            </a:r>
            <a:endParaRPr lang="fr-FR" sz="54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628800"/>
            <a:ext cx="8532440" cy="4215578"/>
          </a:xfrm>
          <a:prstGeom prst="rect">
            <a:avLst/>
          </a:prstGeom>
        </p:spPr>
        <p:txBody>
          <a:bodyPr wrap="square">
            <a:spAutoFit/>
          </a:bodyPr>
          <a:lstStyle/>
          <a:p>
            <a:pPr>
              <a:lnSpc>
                <a:spcPct val="107000"/>
              </a:lnSpc>
              <a:spcAft>
                <a:spcPts val="800"/>
              </a:spcAft>
            </a:pPr>
            <a:r>
              <a:rPr lang="fr-FR"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Tout insufflait</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 Pas de majuscule à tout, précédé du point-virgule employé dans une phrase à même unité de l’idée, dont la virgule simple ne suffirait pas pour marquer la pause nécessaire à la clarté de l’expression. </a:t>
            </a:r>
            <a:r>
              <a:rPr lang="fr-FR" sz="3600" b="1" dirty="0">
                <a:effectLst/>
                <a:latin typeface="Calibri" panose="020F0502020204030204" pitchFamily="34" charset="0"/>
                <a:ea typeface="Calibri" panose="020F0502020204030204" pitchFamily="34" charset="0"/>
                <a:cs typeface="Times New Roman" panose="02020603050405020304" pitchFamily="18" charset="0"/>
              </a:rPr>
              <a:t>Insuffler, (1 s, 2f), </a:t>
            </a:r>
            <a:r>
              <a:rPr lang="fr-FR" sz="3600" dirty="0">
                <a:effectLst/>
                <a:latin typeface="Calibri" panose="020F0502020204030204" pitchFamily="34" charset="0"/>
                <a:ea typeface="Calibri" panose="020F0502020204030204" pitchFamily="34" charset="0"/>
                <a:cs typeface="Times New Roman" panose="02020603050405020304" pitchFamily="18" charset="0"/>
              </a:rPr>
              <a:t>inspirer, communiquer, faire naître.</a:t>
            </a:r>
          </a:p>
        </p:txBody>
      </p:sp>
    </p:spTree>
    <p:extLst>
      <p:ext uri="{BB962C8B-B14F-4D97-AF65-F5344CB8AC3E}">
        <p14:creationId xmlns:p14="http://schemas.microsoft.com/office/powerpoint/2010/main" val="409566496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Image 2" descr="logo 2013 transparent.png"/>
          <p:cNvPicPr>
            <a:picLocks noChangeAspect="1"/>
          </p:cNvPicPr>
          <p:nvPr/>
        </p:nvPicPr>
        <p:blipFill>
          <a:blip r:embed="rId3" cstate="print"/>
          <a:srcRect/>
          <a:stretch>
            <a:fillRect/>
          </a:stretch>
        </p:blipFill>
        <p:spPr bwMode="auto">
          <a:xfrm>
            <a:off x="6876256" y="5949280"/>
            <a:ext cx="1908175" cy="725487"/>
          </a:xfrm>
          <a:prstGeom prst="rect">
            <a:avLst/>
          </a:prstGeom>
          <a:noFill/>
          <a:ln w="9525">
            <a:noFill/>
            <a:miter lim="800000"/>
            <a:headEnd/>
            <a:tailEnd/>
          </a:ln>
        </p:spPr>
      </p:pic>
      <p:sp>
        <p:nvSpPr>
          <p:cNvPr id="39939" name="Rectangle 1"/>
          <p:cNvSpPr>
            <a:spLocks noChangeArrowheads="1"/>
          </p:cNvSpPr>
          <p:nvPr/>
        </p:nvSpPr>
        <p:spPr bwMode="auto">
          <a:xfrm>
            <a:off x="0" y="21471"/>
            <a:ext cx="9144000" cy="6032421"/>
          </a:xfrm>
          <a:prstGeom prst="rect">
            <a:avLst/>
          </a:prstGeom>
          <a:noFill/>
          <a:ln w="9525">
            <a:noFill/>
            <a:miter lim="800000"/>
            <a:headEnd/>
            <a:tailEnd/>
          </a:ln>
        </p:spPr>
        <p:txBody>
          <a:bodyPr anchor="ctr">
            <a:spAutoFit/>
          </a:bodyPr>
          <a:lstStyle/>
          <a:p>
            <a:pPr algn="ctr"/>
            <a:r>
              <a:rPr lang="fr-FR" sz="4000" b="1" dirty="0">
                <a:latin typeface="Calibri" pitchFamily="34" charset="0"/>
              </a:rPr>
              <a:t>Autocorrection :</a:t>
            </a:r>
          </a:p>
          <a:p>
            <a:pPr algn="ctr"/>
            <a:endParaRPr lang="fr-FR" sz="800" b="1" dirty="0">
              <a:latin typeface="Calibri" pitchFamily="34" charset="0"/>
            </a:endParaRPr>
          </a:p>
          <a:p>
            <a:pPr algn="ctr" eaLnBrk="0" hangingPunct="0"/>
            <a:r>
              <a:rPr lang="fr-FR" sz="3600" dirty="0">
                <a:latin typeface="Calibri" pitchFamily="34" charset="0"/>
              </a:rPr>
              <a:t>Chaque participant aura à noter sur la copie </a:t>
            </a:r>
          </a:p>
          <a:p>
            <a:pPr algn="ctr" eaLnBrk="0" hangingPunct="0"/>
            <a:r>
              <a:rPr lang="fr-FR" sz="3600" dirty="0">
                <a:latin typeface="Calibri" pitchFamily="34" charset="0"/>
              </a:rPr>
              <a:t>qui lui sera confiée les différences entre le texte </a:t>
            </a:r>
          </a:p>
          <a:p>
            <a:pPr algn="ctr" eaLnBrk="0" hangingPunct="0"/>
            <a:r>
              <a:rPr lang="fr-FR" sz="3600" dirty="0">
                <a:latin typeface="Calibri" pitchFamily="34" charset="0"/>
              </a:rPr>
              <a:t>qu’il aura sous les yeux et le texte de la dictée, projeté sur l’écran.</a:t>
            </a:r>
          </a:p>
          <a:p>
            <a:pPr algn="ctr" eaLnBrk="0" hangingPunct="0"/>
            <a:r>
              <a:rPr lang="fr-FR" sz="1400" dirty="0">
                <a:latin typeface="Calibri" pitchFamily="34" charset="0"/>
              </a:rPr>
              <a:t> </a:t>
            </a:r>
          </a:p>
          <a:p>
            <a:pPr algn="ctr" eaLnBrk="0" hangingPunct="0"/>
            <a:r>
              <a:rPr lang="fr-FR" sz="3600" dirty="0">
                <a:latin typeface="Calibri" pitchFamily="34" charset="0"/>
              </a:rPr>
              <a:t>Ces différences seront encerclées </a:t>
            </a:r>
          </a:p>
          <a:p>
            <a:pPr algn="ctr" eaLnBrk="0" hangingPunct="0"/>
            <a:r>
              <a:rPr lang="fr-FR" sz="3600" dirty="0">
                <a:latin typeface="Calibri" pitchFamily="34" charset="0"/>
              </a:rPr>
              <a:t>sans juger de l’importance de la faute.</a:t>
            </a:r>
          </a:p>
          <a:p>
            <a:pPr algn="ctr" eaLnBrk="0" hangingPunct="0"/>
            <a:r>
              <a:rPr lang="fr-FR" sz="3600" dirty="0">
                <a:latin typeface="Calibri" pitchFamily="34" charset="0"/>
              </a:rPr>
              <a:t>Les 10 copies Juniors, les 10 copies jeunes et les 10 copies Adultes </a:t>
            </a:r>
          </a:p>
          <a:p>
            <a:pPr algn="ctr" eaLnBrk="0" hangingPunct="0"/>
            <a:r>
              <a:rPr lang="fr-FR" sz="3600" dirty="0">
                <a:latin typeface="Calibri" pitchFamily="34" charset="0"/>
              </a:rPr>
              <a:t>seront prélevées par le jury qui les départagera.</a:t>
            </a:r>
          </a:p>
        </p:txBody>
      </p:sp>
    </p:spTree>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44301"/>
            <a:ext cx="8532440" cy="138499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4800" dirty="0"/>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tout insufflait une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sensation</a:t>
            </a:r>
            <a:r>
              <a:rPr lang="fr-FR" sz="3600" dirty="0">
                <a:effectLst/>
                <a:latin typeface="Calibri" panose="020F0502020204030204" pitchFamily="34" charset="0"/>
                <a:ea typeface="Calibri" panose="020F0502020204030204" pitchFamily="34" charset="0"/>
                <a:cs typeface="Times New Roman" panose="02020603050405020304" pitchFamily="18" charset="0"/>
              </a:rPr>
              <a:t> de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plénitude</a:t>
            </a:r>
            <a:r>
              <a:rPr lang="fr-FR" sz="3600" dirty="0">
                <a:effectLst/>
                <a:latin typeface="Calibri" panose="020F0502020204030204" pitchFamily="34" charset="0"/>
                <a:ea typeface="Calibri" panose="020F0502020204030204" pitchFamily="34" charset="0"/>
                <a:cs typeface="Times New Roman" panose="02020603050405020304" pitchFamily="18" charset="0"/>
              </a:rPr>
              <a:t> et de beauté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céleste</a:t>
            </a:r>
            <a:r>
              <a:rPr lang="fr-FR" sz="36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5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628800"/>
            <a:ext cx="8532440" cy="5016630"/>
          </a:xfrm>
          <a:prstGeom prst="rect">
            <a:avLst/>
          </a:prstGeom>
        </p:spPr>
        <p:txBody>
          <a:bodyPr wrap="square">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Sensation</a:t>
            </a:r>
            <a:r>
              <a:rPr lang="fr-FR" sz="3200" dirty="0">
                <a:effectLst/>
                <a:latin typeface="Calibri" panose="020F0502020204030204" pitchFamily="34" charset="0"/>
                <a:ea typeface="Calibri" panose="020F0502020204030204" pitchFamily="34" charset="0"/>
                <a:cs typeface="Times New Roman" panose="02020603050405020304" pitchFamily="18" charset="0"/>
              </a:rPr>
              <a:t> : au sens d’état psychologique découlant des impressions reçues et à prédominance affective ou physiologique (sensation de bien-être).</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Plénitude</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 </a:t>
            </a:r>
            <a:r>
              <a:rPr lang="fr-FR" sz="3200" dirty="0">
                <a:effectLst/>
                <a:latin typeface="Calibri" panose="020F0502020204030204" pitchFamily="34" charset="0"/>
                <a:ea typeface="Calibri" panose="020F0502020204030204" pitchFamily="34" charset="0"/>
                <a:cs typeface="Times New Roman" panose="02020603050405020304" pitchFamily="18" charset="0"/>
              </a:rPr>
              <a:t>littéraire, état de ce qui est à son plus haut degré de développement, dans toute sa force.</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Céleste</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qui est admirable, comme surnaturel, qu’on dirait venu du ciel.</a:t>
            </a:r>
          </a:p>
        </p:txBody>
      </p:sp>
    </p:spTree>
    <p:extLst>
      <p:ext uri="{BB962C8B-B14F-4D97-AF65-F5344CB8AC3E}">
        <p14:creationId xmlns:p14="http://schemas.microsoft.com/office/powerpoint/2010/main" val="18317496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86872" y="626206"/>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Ce lieu saint </a:t>
            </a:r>
            <a:r>
              <a:rPr lang="fr-FR" sz="3600" dirty="0">
                <a:effectLst/>
                <a:latin typeface="Calibri" panose="020F0502020204030204" pitchFamily="34" charset="0"/>
                <a:ea typeface="Calibri" panose="020F0502020204030204" pitchFamily="34" charset="0"/>
                <a:cs typeface="Times New Roman" panose="02020603050405020304" pitchFamily="18" charset="0"/>
              </a:rPr>
              <a:t>architectural des plus éminents</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86824" y="1412776"/>
            <a:ext cx="8532440" cy="5121595"/>
          </a:xfrm>
          <a:prstGeom prst="rect">
            <a:avLst/>
          </a:prstGeom>
        </p:spPr>
        <p:txBody>
          <a:bodyPr wrap="square">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Ce lieu saint</a:t>
            </a:r>
            <a:r>
              <a:rPr lang="fr-FR"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unité lexicale définie selon Robert comme temple, église, sanctuaire ; a fortiori cathédrale. Larousse ne vise que les Lieux saints (pluriel, et L majuscule), villes ou sites vénérés par les fidèles d’une religion ; localités et sanctuaires de Palestine liés au souvenir de Jésus</a:t>
            </a:r>
            <a:r>
              <a:rPr lang="fr-FR" sz="2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Pour mémoire, selon les cas (hors l’unité lexicale), saint s’écrit avec une minuscule ou une majuscule, et est suivi ou non d’un trait d’union. Exemples : les évangélistes saint Jean et saint Matthieu ; la Sainte Vierge, Saint Louis ; fromages saint-nectaire, saint-marcellin, vin saint-émilion, gâteau saint-honoré, chien saint-bernard, expressions populaires « tout le saint-frusquin, à la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saint-glinglin</a:t>
            </a:r>
            <a:r>
              <a:rPr lang="fr-FR" sz="1800" dirty="0">
                <a:effectLst/>
                <a:latin typeface="Calibri" panose="020F0502020204030204" pitchFamily="34" charset="0"/>
                <a:ea typeface="Calibri" panose="020F0502020204030204" pitchFamily="34" charset="0"/>
                <a:cs typeface="Times New Roman" panose="02020603050405020304" pitchFamily="18" charset="0"/>
              </a:rPr>
              <a:t> » ; mais la Saint-Jean, l’église Saint-Sulpice, la rue Saint-Vincent, la commune de Saint-Dizier, etc. </a:t>
            </a:r>
          </a:p>
        </p:txBody>
      </p:sp>
    </p:spTree>
    <p:extLst>
      <p:ext uri="{BB962C8B-B14F-4D97-AF65-F5344CB8AC3E}">
        <p14:creationId xmlns:p14="http://schemas.microsoft.com/office/powerpoint/2010/main" val="221349063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38133"/>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Ce lieu saint </a:t>
            </a:r>
            <a:r>
              <a:rPr lang="fr-FR"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architectural </a:t>
            </a:r>
            <a:r>
              <a:rPr lang="fr-FR" sz="3600" dirty="0">
                <a:effectLst/>
                <a:latin typeface="Calibri" panose="020F0502020204030204" pitchFamily="34" charset="0"/>
                <a:ea typeface="Calibri" panose="020F0502020204030204" pitchFamily="34" charset="0"/>
                <a:cs typeface="Times New Roman" panose="02020603050405020304" pitchFamily="18" charset="0"/>
              </a:rPr>
              <a:t>des plus éminents</a:t>
            </a:r>
            <a:endParaRPr lang="fr-FR" sz="80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753335"/>
            <a:ext cx="8532440" cy="3622787"/>
          </a:xfrm>
          <a:prstGeom prst="rect">
            <a:avLst/>
          </a:prstGeom>
        </p:spPr>
        <p:txBody>
          <a:bodyPr wrap="square">
            <a:spAutoFit/>
          </a:bodyPr>
          <a:lstStyle/>
          <a:p>
            <a:pPr>
              <a:lnSpc>
                <a:spcPct val="107000"/>
              </a:lnSpc>
              <a:spcAft>
                <a:spcPts val="800"/>
              </a:spcAft>
            </a:pPr>
            <a:r>
              <a:rPr lang="fr-FR"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Architectural</a:t>
            </a:r>
            <a:r>
              <a:rPr lang="fr-FR" sz="3600" dirty="0">
                <a:effectLst/>
                <a:latin typeface="Calibri" panose="020F0502020204030204" pitchFamily="34" charset="0"/>
                <a:ea typeface="Calibri" panose="020F0502020204030204" pitchFamily="34" charset="0"/>
                <a:cs typeface="Times New Roman" panose="02020603050405020304" pitchFamily="18" charset="0"/>
              </a:rPr>
              <a:t> : relatif à l’architecture de l’édifice, son caractère, ordonnance, et style, ici gothique (voûtes en ogive, arcs-boutants, rosaces, vitraux), autant de caractéristiques ayant permis de créer des édifices plus grands, plus lumineux et plus élégants.</a:t>
            </a:r>
          </a:p>
        </p:txBody>
      </p:sp>
    </p:spTree>
    <p:extLst>
      <p:ext uri="{BB962C8B-B14F-4D97-AF65-F5344CB8AC3E}">
        <p14:creationId xmlns:p14="http://schemas.microsoft.com/office/powerpoint/2010/main" val="196572148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343234"/>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Ce lieu saint architectural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des plus éminents</a:t>
            </a:r>
            <a:endParaRPr lang="fr-FR" sz="80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1353859"/>
            <a:ext cx="8532440" cy="4811445"/>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Des plus éminents</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l’adjectif introduit par la locution adverbiale </a:t>
            </a:r>
            <a:r>
              <a:rPr lang="fr-FR" sz="3200" i="1" dirty="0">
                <a:effectLst/>
                <a:latin typeface="Calibri" panose="020F0502020204030204" pitchFamily="34" charset="0"/>
                <a:ea typeface="Calibri" panose="020F0502020204030204" pitchFamily="34" charset="0"/>
                <a:cs typeface="Times New Roman" panose="02020603050405020304" pitchFamily="18" charset="0"/>
              </a:rPr>
              <a:t>des plus </a:t>
            </a:r>
            <a:r>
              <a:rPr lang="fr-FR" sz="3200" dirty="0">
                <a:effectLst/>
                <a:latin typeface="Calibri" panose="020F0502020204030204" pitchFamily="34" charset="0"/>
                <a:ea typeface="Calibri" panose="020F0502020204030204" pitchFamily="34" charset="0"/>
                <a:cs typeface="Times New Roman" panose="02020603050405020304" pitchFamily="18" charset="0"/>
              </a:rPr>
              <a:t>s’accorde au pluriel avec le nom auquel il se rapporte (un dîner des plus succulents ; une expérience des plus enrichissantes – parmi les plus enrichissantes –). L’adjectif reste invariable lorsqu’il se rapporte à un pronom neutre ou à un verbe à l’infinitif (cela lui était des plus naturel ; mentir lui est des plus aisé).</a:t>
            </a:r>
          </a:p>
        </p:txBody>
      </p:sp>
    </p:spTree>
    <p:extLst>
      <p:ext uri="{BB962C8B-B14F-4D97-AF65-F5344CB8AC3E}">
        <p14:creationId xmlns:p14="http://schemas.microsoft.com/office/powerpoint/2010/main" val="271758728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84028" y="595429"/>
            <a:ext cx="8532440" cy="707886"/>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40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chef-d’œuvre de l’art gothique</a:t>
            </a:r>
            <a:endParaRPr lang="fr-FR" sz="166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855576"/>
            <a:ext cx="8532440" cy="5005473"/>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Chef-d’œuvre</a:t>
            </a:r>
            <a:r>
              <a:rPr lang="fr-FR" sz="3200" dirty="0">
                <a:effectLst/>
                <a:latin typeface="Calibri" panose="020F0502020204030204" pitchFamily="34" charset="0"/>
                <a:ea typeface="Calibri" panose="020F0502020204030204" pitchFamily="34" charset="0"/>
                <a:cs typeface="Times New Roman" panose="02020603050405020304" pitchFamily="18" charset="0"/>
              </a:rPr>
              <a:t> : avec le trait d’union. Au pluriel : des chefs-d’œuvre.</a:t>
            </a: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Art gothique</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mouvement artistique, autrefois appelé art français ou art ogival, dont les principales constructions sont les immenses cathédrales ; période de l’art européen qui s’étend du XIIe siècle au début du XIVe siècle ; précédé par l’art roman, et suivi par l’art de la Renaissance. </a:t>
            </a:r>
          </a:p>
          <a:p>
            <a:r>
              <a:rPr lang="fr-FR" sz="3200" dirty="0">
                <a:solidFill>
                  <a:srgbClr val="00B050"/>
                </a:solidFill>
              </a:rPr>
              <a:t>                                  </a:t>
            </a:r>
            <a:endParaRPr lang="fr-FR" sz="3200" dirty="0"/>
          </a:p>
        </p:txBody>
      </p:sp>
    </p:spTree>
    <p:extLst>
      <p:ext uri="{BB962C8B-B14F-4D97-AF65-F5344CB8AC3E}">
        <p14:creationId xmlns:p14="http://schemas.microsoft.com/office/powerpoint/2010/main" val="248164127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1520" y="654270"/>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s’il en fut</a:t>
            </a:r>
            <a:r>
              <a:rPr lang="fr-FR" sz="3600" dirty="0">
                <a:effectLst/>
                <a:latin typeface="Calibri" panose="020F0502020204030204" pitchFamily="34" charset="0"/>
                <a:ea typeface="Calibri" panose="020F0502020204030204" pitchFamily="34" charset="0"/>
                <a:cs typeface="Times New Roman" panose="02020603050405020304" pitchFamily="18" charset="0"/>
              </a:rPr>
              <a:t>,</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rouvrait </a:t>
            </a:r>
            <a:r>
              <a:rPr lang="fr-FR" sz="3600" dirty="0">
                <a:effectLst/>
                <a:latin typeface="Calibri" panose="020F0502020204030204" pitchFamily="34" charset="0"/>
                <a:ea typeface="Calibri" panose="020F0502020204030204" pitchFamily="34" charset="0"/>
                <a:cs typeface="Times New Roman" panose="02020603050405020304" pitchFamily="18" charset="0"/>
              </a:rPr>
              <a:t>aux fidèles pleins de foi</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endParaRPr lang="fr-FR" sz="72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51520" y="1277473"/>
            <a:ext cx="8532440" cy="5440977"/>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S’il en fut</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expression figée, passé simple de l’indicatif, sans accent. Locution grammaticale qui sert à renforcer le sens d’un nom (ici, chef-d’œuvre), ou mettre en valeur une qualité exceptionnelle. Exemple de Robert :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Un escroc, s’il en est</a:t>
            </a:r>
            <a:r>
              <a:rPr lang="fr-FR" sz="3200" dirty="0">
                <a:effectLst/>
                <a:latin typeface="Calibri" panose="020F0502020204030204" pitchFamily="34" charset="0"/>
                <a:ea typeface="Calibri" panose="020F0502020204030204" pitchFamily="34" charset="0"/>
                <a:cs typeface="Times New Roman" panose="02020603050405020304" pitchFamily="18" charset="0"/>
              </a:rPr>
              <a:t> ;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un parfait escroc, s’il en fut</a:t>
            </a:r>
            <a:r>
              <a:rPr lang="fr-FR" sz="3200" dirty="0">
                <a:effectLst/>
                <a:latin typeface="Calibri" panose="020F0502020204030204" pitchFamily="34" charset="0"/>
                <a:ea typeface="Calibri" panose="020F0502020204030204" pitchFamily="34" charset="0"/>
                <a:cs typeface="Times New Roman" panose="02020603050405020304" pitchFamily="18" charset="0"/>
              </a:rPr>
              <a:t>. » </a:t>
            </a: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Rouvrait</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imparfait du verbe rouvrir, être ouvert de nouveau.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Dans l’expression soignée, à l’écrit</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on</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emploie rouvrir</a:t>
            </a:r>
            <a:r>
              <a:rPr lang="fr-FR" sz="3200" dirty="0">
                <a:effectLst/>
                <a:latin typeface="Calibri" panose="020F0502020204030204" pitchFamily="34" charset="0"/>
                <a:ea typeface="Calibri" panose="020F0502020204030204" pitchFamily="34" charset="0"/>
                <a:cs typeface="Times New Roman" panose="02020603050405020304" pitchFamily="18" charset="0"/>
              </a:rPr>
              <a:t> et non réouvrir. En revanche, on dira la réouverture et non la </a:t>
            </a:r>
            <a:r>
              <a:rPr lang="fr-FR" sz="3200" dirty="0" err="1">
                <a:effectLst/>
                <a:latin typeface="Calibri" panose="020F0502020204030204" pitchFamily="34" charset="0"/>
                <a:ea typeface="Calibri" panose="020F0502020204030204" pitchFamily="34" charset="0"/>
                <a:cs typeface="Times New Roman" panose="02020603050405020304" pitchFamily="18" charset="0"/>
              </a:rPr>
              <a:t>rouverture</a:t>
            </a:r>
            <a:r>
              <a:rPr lang="fr-FR" sz="32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41817952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517903"/>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s’il en fut, rouvrait aux fidèles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pleins de foi</a:t>
            </a:r>
            <a:endParaRPr lang="fr-FR" sz="54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76948" y="1988840"/>
            <a:ext cx="8532440" cy="3622787"/>
          </a:xfrm>
          <a:prstGeom prst="rect">
            <a:avLst/>
          </a:prstGeom>
        </p:spPr>
        <p:txBody>
          <a:bodyPr wrap="square">
            <a:spAutoFit/>
          </a:bodyPr>
          <a:lstStyle/>
          <a:p>
            <a:pPr>
              <a:lnSpc>
                <a:spcPct val="107000"/>
              </a:lnSpc>
              <a:spcAft>
                <a:spcPts val="800"/>
              </a:spcAft>
            </a:pPr>
            <a:r>
              <a:rPr lang="fr-FR" sz="36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Pleins de foi</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 et non plein de fois. Dans le sens du texte, les fidèles sont remplis de foi ; plein est employé comme </a:t>
            </a:r>
            <a:r>
              <a:rPr lang="fr-FR" sz="3600" b="1" dirty="0">
                <a:effectLst/>
                <a:latin typeface="Calibri" panose="020F0502020204030204" pitchFamily="34" charset="0"/>
                <a:ea typeface="Calibri" panose="020F0502020204030204" pitchFamily="34" charset="0"/>
                <a:cs typeface="Times New Roman" panose="02020603050405020304" pitchFamily="18" charset="0"/>
              </a:rPr>
              <a:t>adjectif</a:t>
            </a:r>
            <a:r>
              <a:rPr lang="fr-FR" sz="3600" dirty="0">
                <a:effectLst/>
                <a:latin typeface="Calibri" panose="020F0502020204030204" pitchFamily="34" charset="0"/>
                <a:ea typeface="Calibri" panose="020F0502020204030204" pitchFamily="34" charset="0"/>
                <a:cs typeface="Times New Roman" panose="02020603050405020304" pitchFamily="18" charset="0"/>
              </a:rPr>
              <a:t> et s’accorde. Autre exemple : </a:t>
            </a:r>
            <a:r>
              <a:rPr lang="fr-FR" sz="3600" b="1" dirty="0">
                <a:effectLst/>
                <a:latin typeface="Calibri" panose="020F0502020204030204" pitchFamily="34" charset="0"/>
                <a:ea typeface="Calibri" panose="020F0502020204030204" pitchFamily="34" charset="0"/>
                <a:cs typeface="Times New Roman" panose="02020603050405020304" pitchFamily="18" charset="0"/>
              </a:rPr>
              <a:t>les yeux pleins de shampooing. </a:t>
            </a:r>
            <a:r>
              <a:rPr lang="fr-FR" sz="3600" dirty="0">
                <a:effectLst/>
                <a:latin typeface="Calibri" panose="020F0502020204030204" pitchFamily="34" charset="0"/>
                <a:ea typeface="Calibri" panose="020F0502020204030204" pitchFamily="34" charset="0"/>
                <a:cs typeface="Times New Roman" panose="02020603050405020304" pitchFamily="18" charset="0"/>
              </a:rPr>
              <a:t>Plein,</a:t>
            </a:r>
            <a:r>
              <a:rPr lang="fr-FR" sz="3600" b="1" dirty="0">
                <a:effectLst/>
                <a:latin typeface="Calibri" panose="020F0502020204030204" pitchFamily="34" charset="0"/>
                <a:ea typeface="Calibri" panose="020F0502020204030204" pitchFamily="34" charset="0"/>
                <a:cs typeface="Times New Roman" panose="02020603050405020304" pitchFamily="18" charset="0"/>
              </a:rPr>
              <a:t> préposition,</a:t>
            </a:r>
            <a:r>
              <a:rPr lang="fr-FR" sz="3600" dirty="0">
                <a:effectLst/>
                <a:latin typeface="Calibri" panose="020F0502020204030204" pitchFamily="34" charset="0"/>
                <a:ea typeface="Calibri" panose="020F0502020204030204" pitchFamily="34" charset="0"/>
                <a:cs typeface="Times New Roman" panose="02020603050405020304" pitchFamily="18" charset="0"/>
              </a:rPr>
              <a:t> ne s’accorde pas (des souvenirs plein la tête).</a:t>
            </a:r>
          </a:p>
        </p:txBody>
      </p:sp>
    </p:spTree>
    <p:extLst>
      <p:ext uri="{BB962C8B-B14F-4D97-AF65-F5344CB8AC3E}">
        <p14:creationId xmlns:p14="http://schemas.microsoft.com/office/powerpoint/2010/main" val="207951319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140439"/>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aux touristes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même </a:t>
            </a:r>
            <a:r>
              <a:rPr lang="fr-FR" sz="3600" dirty="0">
                <a:effectLst/>
                <a:latin typeface="Calibri" panose="020F0502020204030204" pitchFamily="34" charset="0"/>
                <a:ea typeface="Calibri" panose="020F0502020204030204" pitchFamily="34" charset="0"/>
                <a:cs typeface="Times New Roman" panose="02020603050405020304" pitchFamily="18" charset="0"/>
              </a:rPr>
              <a:t>qui n’avaient pas à verser le moindre cent.</a:t>
            </a:r>
            <a:endParaRPr lang="fr-FR" sz="11500" dirty="0"/>
          </a:p>
        </p:txBody>
      </p:sp>
      <p:sp>
        <p:nvSpPr>
          <p:cNvPr id="2" name="Rectangle 1">
            <a:extLst>
              <a:ext uri="{FF2B5EF4-FFF2-40B4-BE49-F238E27FC236}">
                <a16:creationId xmlns:a16="http://schemas.microsoft.com/office/drawing/2014/main" id="{9CB1CF44-846B-49DC-8FA8-B410DEF44DDD}"/>
              </a:ext>
            </a:extLst>
          </p:cNvPr>
          <p:cNvSpPr/>
          <p:nvPr/>
        </p:nvSpPr>
        <p:spPr>
          <a:xfrm>
            <a:off x="322944" y="1628800"/>
            <a:ext cx="8532440" cy="4811445"/>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Même</a:t>
            </a:r>
            <a:r>
              <a:rPr lang="fr-FR" sz="3200" dirty="0">
                <a:effectLst/>
                <a:latin typeface="Calibri" panose="020F0502020204030204" pitchFamily="34" charset="0"/>
                <a:ea typeface="Calibri" panose="020F0502020204030204" pitchFamily="34" charset="0"/>
                <a:cs typeface="Times New Roman" panose="02020603050405020304" pitchFamily="18" charset="0"/>
              </a:rPr>
              <a:t> : ici,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adverbe, invariable</a:t>
            </a:r>
            <a:r>
              <a:rPr lang="fr-FR" sz="3200" dirty="0">
                <a:effectLst/>
                <a:latin typeface="Calibri" panose="020F0502020204030204" pitchFamily="34" charset="0"/>
                <a:ea typeface="Calibri" panose="020F0502020204030204" pitchFamily="34" charset="0"/>
                <a:cs typeface="Times New Roman" panose="02020603050405020304" pitchFamily="18" charset="0"/>
              </a:rPr>
              <a:t>, synonyme de aussi, marque le renforcement, le renchérissement. Quand il est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adjectif,</a:t>
            </a:r>
            <a:r>
              <a:rPr lang="fr-FR" sz="3200" dirty="0">
                <a:effectLst/>
                <a:latin typeface="Calibri" panose="020F0502020204030204" pitchFamily="34" charset="0"/>
                <a:ea typeface="Calibri" panose="020F0502020204030204" pitchFamily="34" charset="0"/>
                <a:cs typeface="Times New Roman" panose="02020603050405020304" pitchFamily="18" charset="0"/>
              </a:rPr>
              <a:t> même s’accorde : cette femme était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la bonté et la gentillesse mêmes</a:t>
            </a:r>
            <a:r>
              <a:rPr lang="fr-FR" sz="3200" dirty="0">
                <a:effectLst/>
                <a:latin typeface="Calibri" panose="020F0502020204030204" pitchFamily="34" charset="0"/>
                <a:ea typeface="Calibri" panose="020F0502020204030204" pitchFamily="34" charset="0"/>
                <a:cs typeface="Times New Roman" panose="02020603050405020304" pitchFamily="18" charset="0"/>
              </a:rPr>
              <a:t>. Il peut être difficile de distinguer l’adjectif de l’adverbe, auquel cas si même peut être déplacé sans changer le sens de la phrase, il est adverbe :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aux touristes même</a:t>
            </a:r>
            <a:r>
              <a:rPr lang="fr-FR" sz="3200" dirty="0">
                <a:effectLst/>
                <a:latin typeface="Calibri" panose="020F0502020204030204" pitchFamily="34" charset="0"/>
                <a:ea typeface="Calibri" panose="020F0502020204030204" pitchFamily="34" charset="0"/>
                <a:cs typeface="Times New Roman" panose="02020603050405020304" pitchFamily="18" charset="0"/>
              </a:rPr>
              <a:t>, ou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même aux touristes.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408273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92048" y="143796"/>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aux touristes même qui n’avaient pas à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verser le moindre cent</a:t>
            </a:r>
            <a:r>
              <a:rPr lang="fr-FR" sz="3600" dirty="0">
                <a:effectLst/>
                <a:latin typeface="Calibri" panose="020F0502020204030204" pitchFamily="34" charset="0"/>
                <a:ea typeface="Calibri" panose="020F0502020204030204" pitchFamily="34" charset="0"/>
                <a:cs typeface="Times New Roman" panose="02020603050405020304" pitchFamily="18" charset="0"/>
              </a:rPr>
              <a:t>.</a:t>
            </a:r>
            <a:endParaRPr lang="fr-FR" sz="107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1628800"/>
            <a:ext cx="8532440" cy="4808368"/>
          </a:xfrm>
          <a:prstGeom prst="rect">
            <a:avLst/>
          </a:prstGeom>
        </p:spPr>
        <p:txBody>
          <a:bodyPr wrap="square">
            <a:spAutoFit/>
          </a:bodyPr>
          <a:lstStyle/>
          <a:p>
            <a:pPr>
              <a:lnSpc>
                <a:spcPct val="107000"/>
              </a:lnSpc>
              <a:spcAft>
                <a:spcPts val="800"/>
              </a:spcAft>
            </a:pPr>
            <a:r>
              <a:rPr lang="fr-FR" sz="36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Verser le moindre </a:t>
            </a:r>
            <a:r>
              <a:rPr lang="fr-FR" sz="3600" b="1" u="sng"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cent</a:t>
            </a:r>
            <a:r>
              <a:rPr lang="fr-FR" sz="36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b="1"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 monnaie divisionnaire valant un centième d’euro. En France, on le prononce comme l’adjectif numéral cent. Les touristes bénéficiaient de l’accès libre et gratuit. Cette tournure homophonique se référait à l’idée d’une certaine ministre de la Culture qui avait suscité le débat.</a:t>
            </a:r>
          </a:p>
        </p:txBody>
      </p:sp>
      <p:sp>
        <p:nvSpPr>
          <p:cNvPr id="3" name="ZoneTexte 2">
            <a:extLst>
              <a:ext uri="{FF2B5EF4-FFF2-40B4-BE49-F238E27FC236}">
                <a16:creationId xmlns:a16="http://schemas.microsoft.com/office/drawing/2014/main" id="{CAB91B85-B496-9436-9345-17B9FC7B7427}"/>
              </a:ext>
            </a:extLst>
          </p:cNvPr>
          <p:cNvSpPr txBox="1"/>
          <p:nvPr/>
        </p:nvSpPr>
        <p:spPr>
          <a:xfrm>
            <a:off x="5076056" y="6119519"/>
            <a:ext cx="3528392" cy="461665"/>
          </a:xfrm>
          <a:prstGeom prst="rect">
            <a:avLst/>
          </a:prstGeom>
          <a:noFill/>
        </p:spPr>
        <p:txBody>
          <a:bodyPr wrap="square">
            <a:spAutoFit/>
          </a:bodyPr>
          <a:lstStyle/>
          <a:p>
            <a:r>
              <a:rPr lang="fr-FR" sz="2400" dirty="0">
                <a:solidFill>
                  <a:srgbClr val="00B050"/>
                </a:solidFill>
              </a:rPr>
              <a:t>Fin de la partie juniors</a:t>
            </a:r>
            <a:endParaRPr lang="fr-FR" sz="2400" dirty="0"/>
          </a:p>
        </p:txBody>
      </p:sp>
    </p:spTree>
    <p:extLst>
      <p:ext uri="{BB962C8B-B14F-4D97-AF65-F5344CB8AC3E}">
        <p14:creationId xmlns:p14="http://schemas.microsoft.com/office/powerpoint/2010/main" val="16823196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50936" y="436025"/>
            <a:ext cx="8532440" cy="954107"/>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2800" dirty="0">
                <a:effectLst/>
                <a:latin typeface="Calibri" panose="020F0502020204030204" pitchFamily="34" charset="0"/>
                <a:ea typeface="Calibri" panose="020F0502020204030204" pitchFamily="34" charset="0"/>
                <a:cs typeface="Times New Roman" panose="02020603050405020304" pitchFamily="18" charset="0"/>
              </a:rPr>
              <a:t>De quelle catastrophe </a:t>
            </a:r>
            <a:r>
              <a:rPr lang="fr-F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irrattrapable</a:t>
            </a:r>
            <a:r>
              <a:rPr lang="fr-FR" sz="2800" dirty="0">
                <a:effectLst/>
                <a:latin typeface="Calibri" panose="020F0502020204030204" pitchFamily="34" charset="0"/>
                <a:ea typeface="Calibri" panose="020F0502020204030204" pitchFamily="34" charset="0"/>
                <a:cs typeface="Times New Roman" panose="02020603050405020304" pitchFamily="18" charset="0"/>
              </a:rPr>
              <a:t> les pompiers nous avaient-ils </a:t>
            </a:r>
            <a:r>
              <a:rPr lang="fr-F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sauvés</a:t>
            </a:r>
            <a:r>
              <a:rPr lang="fr-FR" sz="2800" dirty="0">
                <a:effectLst/>
                <a:latin typeface="Calibri" panose="020F0502020204030204" pitchFamily="34" charset="0"/>
                <a:ea typeface="Calibri" panose="020F0502020204030204" pitchFamily="34" charset="0"/>
                <a:cs typeface="Times New Roman" panose="02020603050405020304" pitchFamily="18" charset="0"/>
              </a:rPr>
              <a:t> par leur bravoure ! Avec quel </a:t>
            </a:r>
            <a:r>
              <a:rPr lang="fr-F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entrain</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endParaRPr lang="fr-FR" sz="44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585893"/>
            <a:ext cx="8532440" cy="5016630"/>
          </a:xfrm>
          <a:prstGeom prst="rect">
            <a:avLst/>
          </a:prstGeom>
        </p:spPr>
        <p:txBody>
          <a:bodyPr wrap="square">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Irrattrapable </a:t>
            </a:r>
            <a:r>
              <a:rPr lang="fr-FR" sz="3200" dirty="0">
                <a:effectLst/>
                <a:latin typeface="Calibri" panose="020F0502020204030204" pitchFamily="34" charset="0"/>
                <a:ea typeface="Calibri" panose="020F0502020204030204" pitchFamily="34" charset="0"/>
                <a:cs typeface="Times New Roman" panose="02020603050405020304" pitchFamily="18" charset="0"/>
              </a:rPr>
              <a:t>: double doublement de consonnes (2 r et 2 t) ; qu’on ne peut pas rattraper, réparer.</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Sauvés</a:t>
            </a:r>
            <a:r>
              <a:rPr lang="fr-FR"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accord du participe passé avec l’auxiliaire avoir ; s’accorde en genre et en nombre avec le complément d’objet direct du verbe, quand ce complément (nous) précède le verbe. Les pompiers avaient sauvé qui ? nous.</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Entrain</a:t>
            </a:r>
            <a:r>
              <a:rPr lang="fr-FR" sz="3200" dirty="0">
                <a:effectLst/>
                <a:latin typeface="Calibri" panose="020F0502020204030204" pitchFamily="34" charset="0"/>
                <a:ea typeface="Calibri" panose="020F0502020204030204" pitchFamily="34" charset="0"/>
                <a:cs typeface="Times New Roman" panose="02020603050405020304" pitchFamily="18" charset="0"/>
              </a:rPr>
              <a:t> : nom masculin, ardeur, bonne humeur entraînante, vivacité, fougue.</a:t>
            </a:r>
          </a:p>
        </p:txBody>
      </p:sp>
    </p:spTree>
    <p:extLst>
      <p:ext uri="{BB962C8B-B14F-4D97-AF65-F5344CB8AC3E}">
        <p14:creationId xmlns:p14="http://schemas.microsoft.com/office/powerpoint/2010/main" val="131082131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title"/>
          </p:nvPr>
        </p:nvSpPr>
        <p:spPr>
          <a:xfrm>
            <a:off x="323528" y="305705"/>
            <a:ext cx="8229600" cy="1143000"/>
          </a:xfrm>
          <a:solidFill>
            <a:schemeClr val="accent6">
              <a:lumMod val="20000"/>
              <a:lumOff val="80000"/>
            </a:schemeClr>
          </a:solidFill>
        </p:spPr>
        <p:txBody>
          <a:bodyPr/>
          <a:lstStyle/>
          <a:p>
            <a:r>
              <a:rPr lang="fr-FR" b="1" dirty="0"/>
              <a:t>Correction de la dictée</a:t>
            </a:r>
          </a:p>
        </p:txBody>
      </p:sp>
      <p:sp>
        <p:nvSpPr>
          <p:cNvPr id="2051" name="Espace réservé du contenu 2"/>
          <p:cNvSpPr>
            <a:spLocks noGrp="1"/>
          </p:cNvSpPr>
          <p:nvPr>
            <p:ph idx="1"/>
          </p:nvPr>
        </p:nvSpPr>
        <p:spPr>
          <a:xfrm>
            <a:off x="0" y="1844674"/>
            <a:ext cx="9144000" cy="3888581"/>
          </a:xfrm>
        </p:spPr>
        <p:txBody>
          <a:bodyPr/>
          <a:lstStyle/>
          <a:p>
            <a:pPr algn="ctr">
              <a:buFont typeface="Arial" charset="0"/>
              <a:buNone/>
            </a:pPr>
            <a:r>
              <a:rPr lang="fr-FR" sz="4400" dirty="0"/>
              <a:t>Entourez d’un </a:t>
            </a:r>
            <a:r>
              <a:rPr lang="fr-FR" sz="4400" b="1" dirty="0">
                <a:solidFill>
                  <a:srgbClr val="FF0000"/>
                </a:solidFill>
              </a:rPr>
              <a:t>petit cercle </a:t>
            </a:r>
            <a:r>
              <a:rPr lang="fr-FR" sz="4400" dirty="0"/>
              <a:t>les fautes</a:t>
            </a:r>
          </a:p>
          <a:p>
            <a:pPr algn="ctr">
              <a:buFont typeface="Arial" charset="0"/>
              <a:buNone/>
            </a:pPr>
            <a:r>
              <a:rPr lang="fr-FR" sz="4400" dirty="0"/>
              <a:t> </a:t>
            </a:r>
          </a:p>
          <a:p>
            <a:pPr algn="ctr">
              <a:buFont typeface="Arial" charset="0"/>
              <a:buNone/>
            </a:pPr>
            <a:r>
              <a:rPr lang="fr-FR" sz="4400" dirty="0"/>
              <a:t>sur la copie que vous corrigez </a:t>
            </a:r>
          </a:p>
          <a:p>
            <a:pPr algn="ctr">
              <a:buFont typeface="Arial" charset="0"/>
              <a:buNone/>
            </a:pPr>
            <a:r>
              <a:rPr lang="fr-FR" sz="4400" dirty="0"/>
              <a:t>et notez sur la 1ère page </a:t>
            </a:r>
          </a:p>
          <a:p>
            <a:pPr algn="ctr">
              <a:buFont typeface="Arial" charset="0"/>
              <a:buNone/>
            </a:pPr>
            <a:r>
              <a:rPr lang="fr-FR" sz="4400" dirty="0"/>
              <a:t>le </a:t>
            </a:r>
            <a:r>
              <a:rPr lang="fr-FR" sz="4400" b="1" dirty="0"/>
              <a:t>nombre de cercles</a:t>
            </a:r>
          </a:p>
        </p:txBody>
      </p:sp>
      <p:pic>
        <p:nvPicPr>
          <p:cNvPr id="2052" name="Image 3" descr="logo 2013 transparent.png"/>
          <p:cNvPicPr>
            <a:picLocks noChangeAspect="1"/>
          </p:cNvPicPr>
          <p:nvPr/>
        </p:nvPicPr>
        <p:blipFill>
          <a:blip r:embed="rId2" cstate="print"/>
          <a:srcRect/>
          <a:stretch>
            <a:fillRect/>
          </a:stretch>
        </p:blipFill>
        <p:spPr bwMode="auto">
          <a:xfrm>
            <a:off x="6227763" y="5622925"/>
            <a:ext cx="2771775" cy="1052513"/>
          </a:xfrm>
          <a:prstGeom prst="rect">
            <a:avLst/>
          </a:prstGeom>
          <a:noFill/>
          <a:ln w="9525">
            <a:noFill/>
            <a:miter lim="800000"/>
            <a:headEnd/>
            <a:tailEnd/>
          </a:ln>
        </p:spPr>
      </p:pic>
      <p:sp>
        <p:nvSpPr>
          <p:cNvPr id="2" name="Ellipse 1"/>
          <p:cNvSpPr/>
          <p:nvPr/>
        </p:nvSpPr>
        <p:spPr>
          <a:xfrm>
            <a:off x="3707904" y="1052736"/>
            <a:ext cx="2736304" cy="2448272"/>
          </a:xfrm>
          <a:prstGeom prst="ellipse">
            <a:avLst/>
          </a:prstGeom>
          <a:solidFill>
            <a:schemeClr val="accent1">
              <a:alpha val="0"/>
            </a:schemeClr>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spd="slow">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88643"/>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effectLst/>
                <a:latin typeface="Calibri" panose="020F0502020204030204" pitchFamily="34" charset="0"/>
                <a:ea typeface="Calibri" panose="020F0502020204030204" pitchFamily="34" charset="0"/>
                <a:cs typeface="Times New Roman" panose="02020603050405020304" pitchFamily="18" charset="0"/>
              </a:rPr>
              <a:t>..entrain </a:t>
            </a:r>
            <a:r>
              <a:rPr lang="fr-FR"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quasi mystique </a:t>
            </a:r>
            <a:r>
              <a:rPr lang="fr-FR" sz="3200" dirty="0">
                <a:effectLst/>
                <a:latin typeface="Calibri" panose="020F0502020204030204" pitchFamily="34" charset="0"/>
                <a:ea typeface="Calibri" panose="020F0502020204030204" pitchFamily="34" charset="0"/>
                <a:cs typeface="Times New Roman" panose="02020603050405020304" pitchFamily="18" charset="0"/>
              </a:rPr>
              <a:t>les </a:t>
            </a:r>
            <a:r>
              <a:rPr lang="fr-FR"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compagnons</a:t>
            </a:r>
            <a:r>
              <a:rPr lang="fr-FR" sz="3200" dirty="0">
                <a:effectLst/>
                <a:latin typeface="Calibri" panose="020F0502020204030204" pitchFamily="34" charset="0"/>
                <a:ea typeface="Calibri" panose="020F0502020204030204" pitchFamily="34" charset="0"/>
                <a:cs typeface="Times New Roman" panose="02020603050405020304" pitchFamily="18" charset="0"/>
              </a:rPr>
              <a:t> s’étaient-ils acquittés de leur objectif divinisé.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179512" y="1340768"/>
            <a:ext cx="8532440" cy="5477653"/>
          </a:xfrm>
          <a:prstGeom prst="rect">
            <a:avLst/>
          </a:prstGeom>
        </p:spPr>
        <p:txBody>
          <a:bodyPr wrap="square">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Quasi mystique</a:t>
            </a:r>
            <a:r>
              <a:rPr lang="fr-FR"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quasi, adverbe, presque, à peu près, quasiment ; non suivi d’un trait d’union quand il est joint à un adjectif (mystique) ou à un adverbe. </a:t>
            </a:r>
            <a:r>
              <a:rPr lang="fr-FR" sz="2800" dirty="0">
                <a:effectLst/>
                <a:latin typeface="Calibri" panose="020F0502020204030204" pitchFamily="34" charset="0"/>
                <a:ea typeface="Calibri" panose="020F0502020204030204" pitchFamily="34" charset="0"/>
                <a:cs typeface="Times New Roman" panose="02020603050405020304" pitchFamily="18" charset="0"/>
              </a:rPr>
              <a:t>Le trait d’union est d’usage en composition avec un nom (un quasi-contrat, des quasi-certitudes).</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Mystique</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inspiré, illuminé, exalté.</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Compagnons</a:t>
            </a:r>
            <a:r>
              <a:rPr lang="fr-FR" sz="3200" dirty="0">
                <a:effectLst/>
                <a:latin typeface="Calibri" panose="020F0502020204030204" pitchFamily="34" charset="0"/>
                <a:ea typeface="Calibri" panose="020F0502020204030204" pitchFamily="34" charset="0"/>
                <a:cs typeface="Times New Roman" panose="02020603050405020304" pitchFamily="18" charset="0"/>
              </a:rPr>
              <a:t> : dans certains métiers, ouvrier qui a terminé son apprentissage et qui travaille pour le compte d’un maître avant de devenir maître lui-même.</a:t>
            </a:r>
          </a:p>
        </p:txBody>
      </p:sp>
    </p:spTree>
    <p:extLst>
      <p:ext uri="{BB962C8B-B14F-4D97-AF65-F5344CB8AC3E}">
        <p14:creationId xmlns:p14="http://schemas.microsoft.com/office/powerpoint/2010/main" val="414343423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366523"/>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les compagnons s’étaient-ils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acquittés</a:t>
            </a:r>
            <a:r>
              <a:rPr lang="fr-FR" sz="3600" dirty="0">
                <a:effectLst/>
                <a:latin typeface="Calibri" panose="020F0502020204030204" pitchFamily="34" charset="0"/>
                <a:ea typeface="Calibri" panose="020F0502020204030204" pitchFamily="34" charset="0"/>
                <a:cs typeface="Times New Roman" panose="02020603050405020304" pitchFamily="18" charset="0"/>
              </a:rPr>
              <a:t> de leur objectif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divinisé</a:t>
            </a:r>
            <a:r>
              <a:rPr lang="fr-FR" sz="3600" dirty="0">
                <a:effectLst/>
                <a:latin typeface="Calibri" panose="020F0502020204030204" pitchFamily="34" charset="0"/>
                <a:ea typeface="Calibri" panose="020F0502020204030204" pitchFamily="34" charset="0"/>
                <a:cs typeface="Times New Roman" panose="02020603050405020304" pitchFamily="18" charset="0"/>
              </a:rPr>
              <a:t>.</a:t>
            </a:r>
            <a:endParaRPr lang="fr-FR" sz="13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2060848"/>
            <a:ext cx="8532440" cy="4323684"/>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S’étaient-ils acquittés</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s’acquitter de, accomplir ce à quoi l’on est tenu. Accord des verbes toujours pronominaux, comme s’absenter, s’abstenir, s’agenouiller, s’emparer de, se lamenter, etc., participe passé s’accordant toujours avec le sujet (ils se sont agenouillés, elles se sont emparées du ballon).</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Divinisé </a:t>
            </a:r>
            <a:r>
              <a:rPr lang="fr-FR" sz="2800" dirty="0">
                <a:effectLst/>
                <a:latin typeface="Calibri" panose="020F0502020204030204" pitchFamily="34" charset="0"/>
                <a:ea typeface="Calibri" panose="020F0502020204030204" pitchFamily="34" charset="0"/>
                <a:cs typeface="Times New Roman" panose="02020603050405020304" pitchFamily="18" charset="0"/>
              </a:rPr>
              <a:t>: du verbe diviniser, glorifier, vouer un culte à. Ces maîtres ouvriers divinisaient leur travail bien fait, comme d’autres « divinisent » le football.</a:t>
            </a:r>
          </a:p>
        </p:txBody>
      </p:sp>
    </p:spTree>
    <p:extLst>
      <p:ext uri="{BB962C8B-B14F-4D97-AF65-F5344CB8AC3E}">
        <p14:creationId xmlns:p14="http://schemas.microsoft.com/office/powerpoint/2010/main" val="104216350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27086"/>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effectLst/>
                <a:latin typeface="Calibri" panose="020F0502020204030204" pitchFamily="34" charset="0"/>
                <a:ea typeface="Calibri" panose="020F0502020204030204" pitchFamily="34" charset="0"/>
                <a:cs typeface="Times New Roman" panose="02020603050405020304" pitchFamily="18" charset="0"/>
              </a:rPr>
              <a:t>Échafaudeurs et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cordistes</a:t>
            </a:r>
            <a:r>
              <a:rPr lang="fr-FR" sz="3600"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s’étaient ri des </a:t>
            </a:r>
            <a:r>
              <a:rPr lang="fr-FR" sz="3600" dirty="0">
                <a:effectLst/>
                <a:latin typeface="Calibri" panose="020F0502020204030204" pitchFamily="34" charset="0"/>
                <a:ea typeface="Calibri" panose="020F0502020204030204" pitchFamily="34" charset="0"/>
                <a:cs typeface="Times New Roman" panose="02020603050405020304" pitchFamily="18" charset="0"/>
              </a:rPr>
              <a:t>intempéries </a:t>
            </a:r>
            <a:endParaRPr lang="fr-FR" sz="287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260509"/>
            <a:ext cx="8532440" cy="2062103"/>
          </a:xfrm>
          <a:prstGeom prst="rect">
            <a:avLst/>
          </a:prstGeom>
        </p:spPr>
        <p:txBody>
          <a:bodyPr wrap="square">
            <a:spAutoFit/>
          </a:bodyPr>
          <a:lstStyle/>
          <a:p>
            <a:endParaRPr lang="fr-FR" sz="3200" dirty="0"/>
          </a:p>
          <a:p>
            <a:endParaRPr lang="fr-FR" sz="3200" dirty="0"/>
          </a:p>
          <a:p>
            <a:endParaRPr lang="fr-FR" sz="3200" dirty="0"/>
          </a:p>
          <a:p>
            <a:endParaRPr lang="fr-FR" sz="3200" dirty="0"/>
          </a:p>
        </p:txBody>
      </p:sp>
      <p:sp>
        <p:nvSpPr>
          <p:cNvPr id="4" name="Rectangle 3">
            <a:extLst>
              <a:ext uri="{FF2B5EF4-FFF2-40B4-BE49-F238E27FC236}">
                <a16:creationId xmlns:a16="http://schemas.microsoft.com/office/drawing/2014/main" id="{5DC5F3CD-D4B1-48A8-8AA4-2E9427CBD5B2}"/>
              </a:ext>
            </a:extLst>
          </p:cNvPr>
          <p:cNvSpPr/>
          <p:nvPr/>
        </p:nvSpPr>
        <p:spPr>
          <a:xfrm>
            <a:off x="251520" y="1484784"/>
            <a:ext cx="8524552" cy="4387098"/>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Cordistes</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professionnels du bâtiment, de la maintenance ou du nettoyage, qui exécutent des travaux en hauteur ou difficiles d’accès, équipés de cordes et harnachés comme des alpinistes.</a:t>
            </a: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S’étaient ri de</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se rire, verbe pronominal, ne pas faire grand cas de quelqu’un ou de quelque chose pourtant non négligeable. Participe passé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ri toujours invariable</a:t>
            </a:r>
            <a:r>
              <a:rPr lang="fr-FR" sz="3200" dirty="0">
                <a:effectLst/>
                <a:latin typeface="Calibri" panose="020F0502020204030204" pitchFamily="34" charset="0"/>
                <a:ea typeface="Calibri" panose="020F0502020204030204" pitchFamily="34" charset="0"/>
                <a:cs typeface="Times New Roman" panose="02020603050405020304" pitchFamily="18" charset="0"/>
              </a:rPr>
              <a:t>, et n’a pas de féminin. </a:t>
            </a:r>
          </a:p>
        </p:txBody>
      </p:sp>
    </p:spTree>
    <p:extLst>
      <p:ext uri="{BB962C8B-B14F-4D97-AF65-F5344CB8AC3E}">
        <p14:creationId xmlns:p14="http://schemas.microsoft.com/office/powerpoint/2010/main" val="89969947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229977"/>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maîtres verriers,</a:t>
            </a:r>
            <a:endParaRPr lang="fr-FR" sz="28700" b="1"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32" y="1052736"/>
            <a:ext cx="8532440" cy="5312032"/>
          </a:xfrm>
          <a:prstGeom prst="rect">
            <a:avLst/>
          </a:prstGeom>
        </p:spPr>
        <p:txBody>
          <a:bodyPr wrap="square">
            <a:spAutoFit/>
          </a:bodyPr>
          <a:lstStyle/>
          <a:p>
            <a:pPr>
              <a:lnSpc>
                <a:spcPct val="107000"/>
              </a:lnSpc>
              <a:spcAft>
                <a:spcPts val="800"/>
              </a:spcAft>
            </a:pPr>
            <a:r>
              <a:rPr lang="fr-FR" sz="3200" b="1" u="sng"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Maîtres</a:t>
            </a: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verriers</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u="sng" dirty="0">
                <a:effectLst/>
                <a:latin typeface="Calibri" panose="020F0502020204030204" pitchFamily="34" charset="0"/>
                <a:ea typeface="Calibri" panose="020F0502020204030204" pitchFamily="34" charset="0"/>
                <a:cs typeface="Times New Roman" panose="02020603050405020304" pitchFamily="18" charset="0"/>
              </a:rPr>
              <a:t>maitres,</a:t>
            </a:r>
            <a:r>
              <a:rPr lang="fr-FR" sz="3200" dirty="0">
                <a:effectLst/>
                <a:latin typeface="Calibri" panose="020F0502020204030204" pitchFamily="34" charset="0"/>
                <a:ea typeface="Calibri" panose="020F0502020204030204" pitchFamily="34" charset="0"/>
                <a:cs typeface="Times New Roman" panose="02020603050405020304" pitchFamily="18" charset="0"/>
              </a:rPr>
              <a:t> sans l’accent en orthographe réformée, personne qui possède un talent à un degré éminent, un savoir et qui est susceptible de faire école, d’être pris pour modèle. </a:t>
            </a:r>
            <a:r>
              <a:rPr lang="fr-FR" sz="3200" u="sng" dirty="0">
                <a:effectLst/>
                <a:latin typeface="Calibri" panose="020F0502020204030204" pitchFamily="34" charset="0"/>
                <a:ea typeface="Calibri" panose="020F0502020204030204" pitchFamily="34" charset="0"/>
                <a:cs typeface="Times New Roman" panose="02020603050405020304" pitchFamily="18" charset="0"/>
              </a:rPr>
              <a:t>Verrier</a:t>
            </a:r>
            <a:r>
              <a:rPr lang="fr-FR" sz="3200" dirty="0">
                <a:effectLst/>
                <a:latin typeface="Calibri" panose="020F0502020204030204" pitchFamily="34" charset="0"/>
                <a:ea typeface="Calibri" panose="020F0502020204030204" pitchFamily="34" charset="0"/>
                <a:cs typeface="Times New Roman" panose="02020603050405020304" pitchFamily="18" charset="0"/>
              </a:rPr>
              <a:t>, artisan qui fait des ouvrages de verre, et en particulier des vitraux.</a:t>
            </a:r>
          </a:p>
          <a:p>
            <a:pPr>
              <a:lnSpc>
                <a:spcPct val="107000"/>
              </a:lnSpc>
              <a:spcAft>
                <a:spcPts val="800"/>
              </a:spcAft>
            </a:pPr>
            <a:r>
              <a:rPr lang="fr-FR" sz="3200" dirty="0">
                <a:effectLst/>
                <a:latin typeface="Calibri" panose="020F0502020204030204" pitchFamily="34" charset="0"/>
                <a:ea typeface="Calibri" panose="020F0502020204030204" pitchFamily="34" charset="0"/>
                <a:cs typeface="Times New Roman" panose="02020603050405020304" pitchFamily="18" charset="0"/>
              </a:rPr>
              <a:t>Quand le nom maître est joint à un nom de métier pour former un titre, il n’y a pas de trait d’union. </a:t>
            </a:r>
            <a:r>
              <a:rPr lang="fr-FR" sz="2800" dirty="0">
                <a:effectLst/>
                <a:latin typeface="Calibri" panose="020F0502020204030204" pitchFamily="34" charset="0"/>
                <a:ea typeface="Calibri" panose="020F0502020204030204" pitchFamily="34" charset="0"/>
                <a:cs typeface="Times New Roman" panose="02020603050405020304" pitchFamily="18" charset="0"/>
              </a:rPr>
              <a:t>Exemples : maître maçon, maître compagnon, maître ouvrier, maître d’hôtel, maître d’œuvre, etc.</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55765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45340" y="116632"/>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marqueteurs, ferronniers</a:t>
            </a:r>
            <a:endParaRPr lang="fr-FR" sz="49600" b="1"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52420" y="701407"/>
            <a:ext cx="8532440" cy="5967916"/>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Marqueteurs</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err="1">
                <a:effectLst/>
                <a:latin typeface="Calibri" panose="020F0502020204030204" pitchFamily="34" charset="0"/>
                <a:ea typeface="Calibri" panose="020F0502020204030204" pitchFamily="34" charset="0"/>
                <a:cs typeface="Times New Roman" panose="02020603050405020304" pitchFamily="18" charset="0"/>
              </a:rPr>
              <a:t>marquéteurs</a:t>
            </a:r>
            <a:r>
              <a:rPr lang="fr-FR" sz="3200" dirty="0">
                <a:effectLst/>
                <a:latin typeface="Calibri" panose="020F0502020204030204" pitchFamily="34" charset="0"/>
                <a:ea typeface="Calibri" panose="020F0502020204030204" pitchFamily="34" charset="0"/>
                <a:cs typeface="Times New Roman" panose="02020603050405020304" pitchFamily="18" charset="0"/>
              </a:rPr>
              <a:t>, avec l’accent aigu en orthographe réformée, ouvrier en marqueterie qui travaille des ouvrages de bois, de métal ou d’autres matières de diverses couleurs, appliqués sur de la menuiserie par feuilles minces ou placages formant divers dessins.</a:t>
            </a: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Ferronniers</a:t>
            </a:r>
            <a:r>
              <a:rPr lang="fr-FR" sz="3200" dirty="0">
                <a:effectLst/>
                <a:latin typeface="Calibri" panose="020F0502020204030204" pitchFamily="34" charset="0"/>
                <a:ea typeface="Calibri" panose="020F0502020204030204" pitchFamily="34" charset="0"/>
                <a:cs typeface="Times New Roman" panose="02020603050405020304" pitchFamily="18" charset="0"/>
              </a:rPr>
              <a:t> (d’art) : 2 r et 2 n, métallier hautement qualifié, capable de concevoir et d’exécuter des pièces (pentures, grilles, rampes et balcons métalliques) présentant une recherche artistique.</a:t>
            </a:r>
          </a:p>
        </p:txBody>
      </p:sp>
    </p:spTree>
    <p:extLst>
      <p:ext uri="{BB962C8B-B14F-4D97-AF65-F5344CB8AC3E}">
        <p14:creationId xmlns:p14="http://schemas.microsoft.com/office/powerpoint/2010/main" val="349409502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188640"/>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tailleurs de pierre</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etc.</a:t>
            </a:r>
            <a:r>
              <a:rPr lang="fr-FR" sz="3200" dirty="0">
                <a:effectLst/>
                <a:latin typeface="Calibri" panose="020F0502020204030204" pitchFamily="34" charset="0"/>
                <a:ea typeface="Calibri" panose="020F0502020204030204" pitchFamily="34" charset="0"/>
                <a:cs typeface="Times New Roman" panose="02020603050405020304" pitchFamily="18" charset="0"/>
              </a:rPr>
              <a:t>,</a:t>
            </a:r>
            <a:endParaRPr lang="fr-FR" sz="72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81456" y="773415"/>
            <a:ext cx="8532440" cy="5967916"/>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Tailleurs </a:t>
            </a:r>
            <a:r>
              <a:rPr lang="fr-FR" sz="3200" b="1" u="sng"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de pierre</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u="sng" dirty="0">
                <a:effectLst/>
                <a:latin typeface="Calibri" panose="020F0502020204030204" pitchFamily="34" charset="0"/>
                <a:ea typeface="Calibri" panose="020F0502020204030204" pitchFamily="34" charset="0"/>
                <a:cs typeface="Times New Roman" panose="02020603050405020304" pitchFamily="18" charset="0"/>
              </a:rPr>
              <a:t>pierre</a:t>
            </a:r>
            <a:r>
              <a:rPr lang="fr-FR" sz="3200" dirty="0">
                <a:effectLst/>
                <a:latin typeface="Calibri" panose="020F0502020204030204" pitchFamily="34" charset="0"/>
                <a:ea typeface="Calibri" panose="020F0502020204030204" pitchFamily="34" charset="0"/>
                <a:cs typeface="Times New Roman" panose="02020603050405020304" pitchFamily="18" charset="0"/>
              </a:rPr>
              <a:t> au singulier, il s’agit de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la matière</a:t>
            </a:r>
            <a:r>
              <a:rPr lang="fr-FR" sz="3200" dirty="0">
                <a:effectLst/>
                <a:latin typeface="Calibri" panose="020F0502020204030204" pitchFamily="34" charset="0"/>
                <a:ea typeface="Calibri" panose="020F0502020204030204" pitchFamily="34" charset="0"/>
                <a:cs typeface="Times New Roman" panose="02020603050405020304" pitchFamily="18" charset="0"/>
              </a:rPr>
              <a:t>. Un bâtiment de pierre de taille, construire en pierre de taille. Idem pour brique, mur en brique, bastion revêtu de brique (Bescherelle), voûte de brique.</a:t>
            </a: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Etc.</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abréviation de la locution adverbiale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et cetera</a:t>
            </a:r>
            <a:r>
              <a:rPr lang="fr-FR" sz="3200" dirty="0">
                <a:effectLst/>
                <a:latin typeface="Calibri" panose="020F0502020204030204" pitchFamily="34" charset="0"/>
                <a:ea typeface="Calibri" panose="020F0502020204030204" pitchFamily="34" charset="0"/>
                <a:cs typeface="Times New Roman" panose="02020603050405020304" pitchFamily="18" charset="0"/>
              </a:rPr>
              <a:t> ou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et cætera </a:t>
            </a:r>
            <a:r>
              <a:rPr lang="fr-FR" sz="3200" dirty="0">
                <a:effectLst/>
                <a:latin typeface="Calibri" panose="020F0502020204030204" pitchFamily="34" charset="0"/>
                <a:ea typeface="Calibri" panose="020F0502020204030204" pitchFamily="34" charset="0"/>
                <a:cs typeface="Times New Roman" panose="02020603050405020304" pitchFamily="18" charset="0"/>
              </a:rPr>
              <a:t>(et les autres, et le reste), qui s’écrit toujours avec le point. Ce point dit abréviatif se place à la fin des abréviations, se confond avec le point final ou les 3 points de suspension ; il n’annule aucun autre signe de ponctuation.</a:t>
            </a:r>
            <a:r>
              <a:rPr lang="fr-FR" dirty="0"/>
              <a:t>.</a:t>
            </a:r>
          </a:p>
        </p:txBody>
      </p:sp>
    </p:spTree>
    <p:extLst>
      <p:ext uri="{BB962C8B-B14F-4D97-AF65-F5344CB8AC3E}">
        <p14:creationId xmlns:p14="http://schemas.microsoft.com/office/powerpoint/2010/main" val="171533022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86464" y="188640"/>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avaient su illustrer </a:t>
            </a:r>
            <a:r>
              <a:rPr lang="fr-FR" sz="3200" dirty="0">
                <a:effectLst/>
                <a:latin typeface="Calibri" panose="020F0502020204030204" pitchFamily="34" charset="0"/>
                <a:ea typeface="Calibri" panose="020F0502020204030204" pitchFamily="34" charset="0"/>
                <a:cs typeface="Times New Roman" panose="02020603050405020304" pitchFamily="18" charset="0"/>
              </a:rPr>
              <a:t>leur(s)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savoir-faire</a:t>
            </a:r>
            <a:r>
              <a:rPr lang="fr-FR" sz="3200" dirty="0">
                <a:effectLst/>
                <a:latin typeface="Calibri" panose="020F0502020204030204" pitchFamily="34" charset="0"/>
                <a:ea typeface="Calibri" panose="020F0502020204030204" pitchFamily="34" charset="0"/>
                <a:cs typeface="Times New Roman" panose="02020603050405020304" pitchFamily="18" charset="0"/>
              </a:rPr>
              <a:t> unique(s).</a:t>
            </a:r>
            <a:endParaRPr lang="fr-FR" sz="115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86464" y="787492"/>
            <a:ext cx="8532440" cy="6070508"/>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Avaient </a:t>
            </a:r>
            <a:r>
              <a:rPr lang="fr-FR" sz="3200" b="1" u="sng"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su</a:t>
            </a: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participe passé du verbe savoir.</a:t>
            </a: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Illustrer</a:t>
            </a:r>
            <a:r>
              <a:rPr lang="fr-FR" sz="3200" dirty="0">
                <a:effectLst/>
                <a:latin typeface="Calibri" panose="020F0502020204030204" pitchFamily="34" charset="0"/>
                <a:ea typeface="Calibri" panose="020F0502020204030204" pitchFamily="34" charset="0"/>
                <a:cs typeface="Times New Roman" panose="02020603050405020304" pitchFamily="18" charset="0"/>
              </a:rPr>
              <a:t> : verbe transitif, registre littéraire : rendre quelque chose illustre, lui procurer la renommée, la célébrité. </a:t>
            </a:r>
            <a:r>
              <a:rPr lang="fr-FR" sz="2800" dirty="0">
                <a:effectLst/>
                <a:latin typeface="Calibri" panose="020F0502020204030204" pitchFamily="34" charset="0"/>
                <a:ea typeface="Calibri" panose="020F0502020204030204" pitchFamily="34" charset="0"/>
                <a:cs typeface="Times New Roman" panose="02020603050405020304" pitchFamily="18" charset="0"/>
              </a:rPr>
              <a:t>Synonymes : faire  honneur à, mettre en valeur.</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Savoir-faire</a:t>
            </a:r>
            <a:r>
              <a:rPr lang="fr-FR" sz="3200" dirty="0">
                <a:effectLst/>
                <a:latin typeface="Calibri" panose="020F0502020204030204" pitchFamily="34" charset="0"/>
                <a:ea typeface="Calibri" panose="020F0502020204030204" pitchFamily="34" charset="0"/>
                <a:cs typeface="Times New Roman" panose="02020603050405020304" pitchFamily="18" charset="0"/>
              </a:rPr>
              <a:t> : avec un trait d’union et invariable ; compétence acquise par l’expérience dans les problèmes pratiques, dans l’exercice d’un métier. L’emploi au pluriel, bien que rare, n’est pas fautif : « Ces artisans ont développé des savoir-faire spécifiques. »</a:t>
            </a:r>
          </a:p>
        </p:txBody>
      </p:sp>
    </p:spTree>
    <p:extLst>
      <p:ext uri="{BB962C8B-B14F-4D97-AF65-F5344CB8AC3E}">
        <p14:creationId xmlns:p14="http://schemas.microsoft.com/office/powerpoint/2010/main" val="243080197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302"/>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effectLst/>
                <a:latin typeface="Calibri" panose="020F0502020204030204" pitchFamily="34" charset="0"/>
                <a:ea typeface="Calibri" panose="020F0502020204030204" pitchFamily="34" charset="0"/>
                <a:cs typeface="Times New Roman" panose="02020603050405020304" pitchFamily="18" charset="0"/>
              </a:rPr>
              <a:t>Non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sans difficulté</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équarrisseurs</a:t>
            </a:r>
            <a:r>
              <a:rPr lang="fr-FR" sz="3200" dirty="0">
                <a:effectLst/>
                <a:latin typeface="Calibri" panose="020F0502020204030204" pitchFamily="34" charset="0"/>
                <a:ea typeface="Calibri" panose="020F0502020204030204" pitchFamily="34" charset="0"/>
                <a:cs typeface="Times New Roman" panose="02020603050405020304" pitchFamily="18" charset="0"/>
              </a:rPr>
              <a:t> et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gâcheurs</a:t>
            </a:r>
            <a:endParaRPr lang="fr-FR" sz="166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1412776"/>
            <a:ext cx="8532440" cy="4887300"/>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Sans difficulté</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au singulier, exemples de l’Académie, page 374 du dictionnaire des difficultés de la langue française : « Ce travail est pour lui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sans difficulté</a:t>
            </a:r>
            <a:r>
              <a:rPr lang="fr-FR" sz="2800" dirty="0">
                <a:effectLst/>
                <a:latin typeface="Calibri" panose="020F0502020204030204" pitchFamily="34" charset="0"/>
                <a:ea typeface="Calibri" panose="020F0502020204030204" pitchFamily="34" charset="0"/>
                <a:cs typeface="Times New Roman" panose="02020603050405020304" pitchFamily="18" charset="0"/>
              </a:rPr>
              <a:t> ; Arriver à un résultat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sans effort</a:t>
            </a:r>
            <a:r>
              <a:rPr lang="fr-FR" sz="2800" dirty="0">
                <a:effectLst/>
                <a:latin typeface="Calibri" panose="020F0502020204030204" pitchFamily="34" charset="0"/>
                <a:ea typeface="Calibri" panose="020F0502020204030204" pitchFamily="34" charset="0"/>
                <a:cs typeface="Times New Roman" panose="02020603050405020304" pitchFamily="18" charset="0"/>
              </a:rPr>
              <a:t> ; Agir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sans obstacle</a:t>
            </a:r>
            <a:r>
              <a:rPr lang="fr-FR" sz="2800" dirty="0">
                <a:effectLst/>
                <a:latin typeface="Calibri" panose="020F0502020204030204" pitchFamily="34" charset="0"/>
                <a:ea typeface="Calibri" panose="020F0502020204030204" pitchFamily="34" charset="0"/>
                <a:cs typeface="Times New Roman" panose="02020603050405020304" pitchFamily="18" charset="0"/>
              </a:rPr>
              <a:t>. » Autre exemple de Robert : « Non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sans peine</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Équarrisseur</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2 r et 2 s, ouvrier qui équarrit le bois (dégrossit les billes de bois afin d’en obtenir les formes souhaitées).</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Gâcheur </a:t>
            </a:r>
            <a:r>
              <a:rPr lang="fr-FR" sz="2800" dirty="0">
                <a:effectLst/>
                <a:latin typeface="Calibri" panose="020F0502020204030204" pitchFamily="34" charset="0"/>
                <a:ea typeface="Calibri" panose="020F0502020204030204" pitchFamily="34" charset="0"/>
                <a:cs typeface="Times New Roman" panose="02020603050405020304" pitchFamily="18" charset="0"/>
              </a:rPr>
              <a:t>: charpentier qui exécute la taille des assemblages.</a:t>
            </a:r>
          </a:p>
        </p:txBody>
      </p:sp>
    </p:spTree>
    <p:extLst>
      <p:ext uri="{BB962C8B-B14F-4D97-AF65-F5344CB8AC3E}">
        <p14:creationId xmlns:p14="http://schemas.microsoft.com/office/powerpoint/2010/main" val="247750233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168393"/>
            <a:ext cx="8532440" cy="923330"/>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5400" dirty="0">
                <a:solidFill>
                  <a:srgbClr val="FF3300"/>
                </a:solidFill>
              </a:rPr>
              <a:t> </a:t>
            </a:r>
            <a:r>
              <a:rPr lang="fr-FR" sz="3200" dirty="0">
                <a:solidFill>
                  <a:srgbClr val="FF3300"/>
                </a:solidFill>
              </a:rPr>
              <a:t>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s’étaient fait fort de rebâtir </a:t>
            </a:r>
            <a:r>
              <a:rPr lang="fr-FR" sz="3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à l’identique </a:t>
            </a:r>
            <a:endParaRPr lang="fr-FR" sz="8000" b="1" dirty="0">
              <a:solidFill>
                <a:schemeClr val="tx1">
                  <a:lumMod val="50000"/>
                  <a:lumOff val="50000"/>
                </a:schemeClr>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86736" y="1484784"/>
            <a:ext cx="8532440" cy="4887300"/>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S’étaient fait fort de rebâtir</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se faire fort de,</a:t>
            </a:r>
            <a:r>
              <a:rPr lang="fr-FR" sz="2800" dirty="0">
                <a:effectLst/>
                <a:latin typeface="Calibri" panose="020F0502020204030204" pitchFamily="34" charset="0"/>
                <a:ea typeface="Calibri" panose="020F0502020204030204" pitchFamily="34" charset="0"/>
                <a:cs typeface="Times New Roman" panose="02020603050405020304" pitchFamily="18" charset="0"/>
              </a:rPr>
              <a:t> suivi d’un verbe à l’infinitif, signifie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se dire et se montrer capable de. </a:t>
            </a:r>
            <a:r>
              <a:rPr lang="fr-FR" sz="2800" dirty="0">
                <a:effectLst/>
                <a:latin typeface="Calibri" panose="020F0502020204030204" pitchFamily="34" charset="0"/>
                <a:ea typeface="Calibri" panose="020F0502020204030204" pitchFamily="34" charset="0"/>
                <a:cs typeface="Times New Roman" panose="02020603050405020304" pitchFamily="18" charset="0"/>
              </a:rPr>
              <a:t>Cette expression figée ne se met jamais au pluriel ni au féminin ;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fort reste invariable, de</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même que le participe passé fait.</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En revanche</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quand l’expression est placée devant un nom commun, le participe passé et l’adjectif s’accordent : « Les soldats romains s’étaient faits forts de lances et de boucliers. »</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Rebâtir</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accent circonflexe, non supprimé par la réforme.</a:t>
            </a:r>
          </a:p>
        </p:txBody>
      </p:sp>
    </p:spTree>
    <p:extLst>
      <p:ext uri="{BB962C8B-B14F-4D97-AF65-F5344CB8AC3E}">
        <p14:creationId xmlns:p14="http://schemas.microsoft.com/office/powerpoint/2010/main" val="237624849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81770"/>
            <a:ext cx="8532440" cy="1251625"/>
          </a:xfrm>
          <a:prstGeom prst="rect">
            <a:avLst/>
          </a:prstGeom>
          <a:solidFill>
            <a:schemeClr val="accent6">
              <a:lumMod val="20000"/>
              <a:lumOff val="80000"/>
            </a:schemeClr>
          </a:solidFill>
          <a:ln w="9525">
            <a:noFill/>
            <a:miter lim="800000"/>
            <a:headEnd/>
            <a:tailEnd/>
          </a:ln>
          <a:effectLst/>
        </p:spPr>
        <p:txBody>
          <a:bodyPr wrap="square" anchor="ctr">
            <a:spAutoFit/>
          </a:bodyPr>
          <a:lstStyle/>
          <a:p>
            <a:pPr>
              <a:lnSpc>
                <a:spcPct val="107000"/>
              </a:lnSpc>
              <a:spcAft>
                <a:spcPts val="800"/>
              </a:spcAft>
            </a:pPr>
            <a:r>
              <a:rPr lang="fr-FR" sz="3600" dirty="0">
                <a:effectLst/>
                <a:latin typeface="Calibri" panose="020F0502020204030204" pitchFamily="34" charset="0"/>
                <a:ea typeface="Calibri" panose="020F0502020204030204" pitchFamily="34" charset="0"/>
                <a:cs typeface="Times New Roman" panose="02020603050405020304" pitchFamily="18" charset="0"/>
              </a:rPr>
              <a:t>rebâtir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à l’identique </a:t>
            </a:r>
            <a:r>
              <a:rPr lang="fr-FR" sz="3600" dirty="0">
                <a:effectLst/>
                <a:latin typeface="Calibri" panose="020F0502020204030204" pitchFamily="34" charset="0"/>
                <a:ea typeface="Calibri" panose="020F0502020204030204" pitchFamily="34" charset="0"/>
                <a:cs typeface="Times New Roman" panose="02020603050405020304" pitchFamily="18" charset="0"/>
              </a:rPr>
              <a:t>la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nouvelle forêt</a:t>
            </a:r>
            <a:r>
              <a:rPr lang="fr-FR" sz="3600" dirty="0">
                <a:effectLst/>
                <a:latin typeface="Calibri" panose="020F0502020204030204" pitchFamily="34" charset="0"/>
                <a:ea typeface="Calibri" panose="020F0502020204030204" pitchFamily="34" charset="0"/>
                <a:cs typeface="Times New Roman" panose="02020603050405020304" pitchFamily="18" charset="0"/>
              </a:rPr>
              <a:t>, et la flèche avec son coq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emblématique</a:t>
            </a:r>
            <a:r>
              <a:rPr lang="fr-FR" sz="20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2" name="Rectangle 1">
            <a:extLst>
              <a:ext uri="{FF2B5EF4-FFF2-40B4-BE49-F238E27FC236}">
                <a16:creationId xmlns:a16="http://schemas.microsoft.com/office/drawing/2014/main" id="{9CB1CF44-846B-49DC-8FA8-B410DEF44DDD}"/>
              </a:ext>
            </a:extLst>
          </p:cNvPr>
          <p:cNvSpPr/>
          <p:nvPr/>
        </p:nvSpPr>
        <p:spPr>
          <a:xfrm>
            <a:off x="291308" y="1484784"/>
            <a:ext cx="8532440" cy="4426276"/>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À l’identique</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locution adverbiale, reconstruction ou copie qui reproduit fidèlement un original.</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La nouvelle forêt</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ensemble des poutres en chêne qui constitue la charpente du toit, ainsi appelée pour sa ressemblance à une forêt, tant par la densité de bois utilisée que par sa majesté. Foret sans accent est un outil pour percer.</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Emblématique</a:t>
            </a:r>
            <a:r>
              <a:rPr lang="fr-FR" sz="2800" dirty="0">
                <a:effectLst/>
                <a:latin typeface="Calibri" panose="020F0502020204030204" pitchFamily="34" charset="0"/>
                <a:ea typeface="Calibri" panose="020F0502020204030204" pitchFamily="34" charset="0"/>
                <a:cs typeface="Times New Roman" panose="02020603050405020304" pitchFamily="18" charset="0"/>
              </a:rPr>
              <a:t> : avec accent aigu, nonobstant l’accent grave du substantif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emblème</a:t>
            </a:r>
            <a:r>
              <a:rPr lang="fr-FR" sz="2800" dirty="0">
                <a:effectLst/>
                <a:latin typeface="Calibri" panose="020F0502020204030204" pitchFamily="34" charset="0"/>
                <a:ea typeface="Calibri" panose="020F0502020204030204" pitchFamily="34" charset="0"/>
                <a:cs typeface="Times New Roman" panose="02020603050405020304" pitchFamily="18" charset="0"/>
              </a:rPr>
              <a:t> (symbole).</a:t>
            </a:r>
          </a:p>
        </p:txBody>
      </p:sp>
    </p:spTree>
    <p:extLst>
      <p:ext uri="{BB962C8B-B14F-4D97-AF65-F5344CB8AC3E}">
        <p14:creationId xmlns:p14="http://schemas.microsoft.com/office/powerpoint/2010/main" val="301088851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513392" y="548680"/>
            <a:ext cx="8136904"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4000" b="1" dirty="0"/>
              <a:t> </a:t>
            </a:r>
            <a:r>
              <a:rPr lang="fr-FR" sz="2800" dirty="0"/>
              <a:t> </a:t>
            </a: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Notre-Dame martyrisée,  Notre-Dame ressuscitée</a:t>
            </a:r>
            <a:endParaRPr lang="fr-FR" sz="8800" b="1" dirty="0">
              <a:solidFill>
                <a:srgbClr val="FF0000"/>
              </a:solidFill>
            </a:endParaRPr>
          </a:p>
        </p:txBody>
      </p:sp>
      <p:sp>
        <p:nvSpPr>
          <p:cNvPr id="4" name="ZoneTexte 3">
            <a:extLst>
              <a:ext uri="{FF2B5EF4-FFF2-40B4-BE49-F238E27FC236}">
                <a16:creationId xmlns:a16="http://schemas.microsoft.com/office/drawing/2014/main" id="{51B27453-4BA7-A0F7-C2F8-8BD4E3244305}"/>
              </a:ext>
            </a:extLst>
          </p:cNvPr>
          <p:cNvSpPr txBox="1"/>
          <p:nvPr/>
        </p:nvSpPr>
        <p:spPr>
          <a:xfrm>
            <a:off x="549320" y="2060848"/>
            <a:ext cx="7920880" cy="3860159"/>
          </a:xfrm>
          <a:prstGeom prst="rect">
            <a:avLst/>
          </a:prstGeom>
          <a:noFill/>
        </p:spPr>
        <p:txBody>
          <a:bodyPr wrap="square">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Notre-Dame</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(de Paris) : </a:t>
            </a:r>
            <a:r>
              <a:rPr lang="fr-FR" sz="3200" dirty="0">
                <a:effectLst/>
                <a:latin typeface="Calibri" panose="020F0502020204030204" pitchFamily="34" charset="0"/>
                <a:ea typeface="Calibri" panose="020F0502020204030204" pitchFamily="34" charset="0"/>
                <a:cs typeface="Times New Roman" panose="02020603050405020304" pitchFamily="18" charset="0"/>
              </a:rPr>
              <a:t>avec</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2 majuscules et 1 trait d’union.</a:t>
            </a:r>
          </a:p>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Martyrisée, ressuscitée</a:t>
            </a:r>
            <a:r>
              <a:rPr lang="fr-FR"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accord du participe passé employé sans auxiliaire, comme un adjectif. Attention à la place du y et du i ; et à la succession du groupe « </a:t>
            </a:r>
            <a:r>
              <a:rPr lang="fr-FR" sz="3200" dirty="0" err="1">
                <a:effectLst/>
                <a:latin typeface="Calibri" panose="020F0502020204030204" pitchFamily="34" charset="0"/>
                <a:ea typeface="Calibri" panose="020F0502020204030204" pitchFamily="34" charset="0"/>
                <a:cs typeface="Times New Roman" panose="02020603050405020304" pitchFamily="18" charset="0"/>
              </a:rPr>
              <a:t>ss</a:t>
            </a:r>
            <a:r>
              <a:rPr lang="fr-FR" sz="3200" i="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et du groupe « sc</a:t>
            </a:r>
            <a:r>
              <a:rPr lang="fr-FR" sz="3200" i="1"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25577902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291504"/>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Décapés, harmonisés</a:t>
            </a:r>
            <a:r>
              <a:rPr lang="fr-FR" sz="36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5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164134"/>
            <a:ext cx="8532440" cy="4914038"/>
          </a:xfrm>
          <a:prstGeom prst="rect">
            <a:avLst/>
          </a:prstGeom>
        </p:spPr>
        <p:txBody>
          <a:bodyPr wrap="square">
            <a:spAutoFit/>
          </a:bodyPr>
          <a:lstStyle/>
          <a:p>
            <a:pPr>
              <a:lnSpc>
                <a:spcPct val="107000"/>
              </a:lnSpc>
              <a:spcAft>
                <a:spcPts val="800"/>
              </a:spcAft>
            </a:pPr>
            <a:r>
              <a:rPr lang="fr-FR" sz="32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Décapés, harmonisés</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 participes passés employés sans auxiliaire, s’accordent comme un adjectif (le sujet étant tuyaux). Décaper</a:t>
            </a:r>
            <a:r>
              <a:rPr lang="fr-FR" sz="3200" u="sng" dirty="0">
                <a:effectLst/>
                <a:latin typeface="Calibri" panose="020F0502020204030204" pitchFamily="34" charset="0"/>
                <a:ea typeface="Calibri" panose="020F0502020204030204" pitchFamily="34" charset="0"/>
                <a:cs typeface="Times New Roman" panose="02020603050405020304" pitchFamily="18" charset="0"/>
              </a:rPr>
              <a:t>,</a:t>
            </a:r>
            <a:r>
              <a:rPr lang="fr-FR" sz="3200" dirty="0">
                <a:effectLst/>
                <a:latin typeface="Calibri" panose="020F0502020204030204" pitchFamily="34" charset="0"/>
                <a:ea typeface="Calibri" panose="020F0502020204030204" pitchFamily="34" charset="0"/>
                <a:cs typeface="Times New Roman" panose="02020603050405020304" pitchFamily="18" charset="0"/>
              </a:rPr>
              <a:t> nettoyer en profondeur, en enlevant la couche des impuretés et oxydes qui recouvrent la surface, par action physique ou chimique d’un décapant. </a:t>
            </a:r>
          </a:p>
          <a:p>
            <a:pPr>
              <a:lnSpc>
                <a:spcPct val="107000"/>
              </a:lnSpc>
              <a:spcAft>
                <a:spcPts val="800"/>
              </a:spcAft>
            </a:pPr>
            <a:r>
              <a:rPr lang="fr-FR" sz="3200" dirty="0">
                <a:effectLst/>
                <a:latin typeface="Calibri" panose="020F0502020204030204" pitchFamily="34" charset="0"/>
                <a:ea typeface="Calibri" panose="020F0502020204030204" pitchFamily="34" charset="0"/>
                <a:cs typeface="Times New Roman" panose="02020603050405020304" pitchFamily="18" charset="0"/>
              </a:rPr>
              <a:t>Harmoniser, dans la facture d’orgues ou de clavecins, égaliser la sonorité des notes d’un même jeu, et des jeux entre eux.</a:t>
            </a:r>
          </a:p>
        </p:txBody>
      </p:sp>
    </p:spTree>
    <p:extLst>
      <p:ext uri="{BB962C8B-B14F-4D97-AF65-F5344CB8AC3E}">
        <p14:creationId xmlns:p14="http://schemas.microsoft.com/office/powerpoint/2010/main" val="351233791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45894"/>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les quelque huit mille tuyaux </a:t>
            </a:r>
            <a:r>
              <a:rPr lang="fr-FR" sz="3600" dirty="0">
                <a:effectLst/>
                <a:latin typeface="Calibri" panose="020F0502020204030204" pitchFamily="34" charset="0"/>
                <a:ea typeface="Calibri" panose="020F0502020204030204" pitchFamily="34" charset="0"/>
                <a:cs typeface="Times New Roman" panose="02020603050405020304" pitchFamily="18" charset="0"/>
              </a:rPr>
              <a:t>de l’orgue </a:t>
            </a:r>
            <a:endParaRPr lang="fr-FR" sz="13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1268760"/>
            <a:ext cx="8532440" cy="5348324"/>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Les quelque huit mille</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quelque, adverbe toujours invariable devant un nom de nombre, indique une approximation, au sens de « environ, à peu près ». Adjectif et variable au sens de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un petit nombre</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de</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plusieurs</a:t>
            </a:r>
            <a:r>
              <a:rPr lang="fr-FR" sz="2800" dirty="0">
                <a:effectLst/>
                <a:latin typeface="Calibri" panose="020F0502020204030204" pitchFamily="34" charset="0"/>
                <a:ea typeface="Calibri" panose="020F0502020204030204" pitchFamily="34" charset="0"/>
                <a:cs typeface="Times New Roman" panose="02020603050405020304" pitchFamily="18" charset="0"/>
              </a:rPr>
              <a:t> : « Il</a:t>
            </a:r>
            <a:r>
              <a:rPr lang="fr-FR" sz="2800" i="1" dirty="0">
                <a:effectLst/>
                <a:latin typeface="Calibri" panose="020F0502020204030204" pitchFamily="34" charset="0"/>
                <a:ea typeface="Calibri" panose="020F0502020204030204" pitchFamily="34" charset="0"/>
                <a:cs typeface="Times New Roman" panose="02020603050405020304" pitchFamily="18" charset="0"/>
              </a:rPr>
              <a:t> reste </a:t>
            </a:r>
            <a:r>
              <a:rPr lang="fr-FR" sz="2800" b="1" i="1" dirty="0">
                <a:effectLst/>
                <a:latin typeface="Calibri" panose="020F0502020204030204" pitchFamily="34" charset="0"/>
                <a:ea typeface="Calibri" panose="020F0502020204030204" pitchFamily="34" charset="0"/>
                <a:cs typeface="Times New Roman" panose="02020603050405020304" pitchFamily="18" charset="0"/>
              </a:rPr>
              <a:t>quelques gâteaux</a:t>
            </a:r>
            <a:r>
              <a:rPr lang="fr-FR" sz="2800" i="1" dirty="0">
                <a:effectLst/>
                <a:latin typeface="Calibri" panose="020F0502020204030204" pitchFamily="34" charset="0"/>
                <a:ea typeface="Calibri" panose="020F0502020204030204" pitchFamily="34" charset="0"/>
                <a:cs typeface="Times New Roman" panose="02020603050405020304" pitchFamily="18" charset="0"/>
              </a:rPr>
              <a:t> sur la table qui m’ont coûté</a:t>
            </a:r>
            <a:r>
              <a:rPr lang="fr-FR" sz="2800" b="1" i="1" dirty="0">
                <a:effectLst/>
                <a:latin typeface="Calibri" panose="020F0502020204030204" pitchFamily="34" charset="0"/>
                <a:ea typeface="Calibri" panose="020F0502020204030204" pitchFamily="34" charset="0"/>
                <a:cs typeface="Times New Roman" panose="02020603050405020304" pitchFamily="18" charset="0"/>
              </a:rPr>
              <a:t> cent euros et quelques.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Huit mille, ou huit-mille en orthographe réformée, adjectifs numéraux invariables. </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Tuyaux</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pluriel de tuyau, ici tubes acoustiques rendant un son lorsque les colonnes d’air qu’ils renferment entrent en vibration.</a:t>
            </a:r>
          </a:p>
        </p:txBody>
      </p:sp>
    </p:spTree>
    <p:extLst>
      <p:ext uri="{BB962C8B-B14F-4D97-AF65-F5344CB8AC3E}">
        <p14:creationId xmlns:p14="http://schemas.microsoft.com/office/powerpoint/2010/main" val="62017300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240905"/>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l’orgue solennel </a:t>
            </a:r>
            <a:r>
              <a:rPr lang="fr-FR" sz="3600" dirty="0">
                <a:effectLst/>
                <a:latin typeface="Calibri" panose="020F0502020204030204" pitchFamily="34" charset="0"/>
                <a:ea typeface="Calibri" panose="020F0502020204030204" pitchFamily="34" charset="0"/>
                <a:cs typeface="Times New Roman" panose="02020603050405020304" pitchFamily="18" charset="0"/>
              </a:rPr>
              <a:t>retrouvaient leur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lustre</a:t>
            </a:r>
            <a:r>
              <a:rPr lang="fr-FR" sz="3600" dirty="0">
                <a:effectLst/>
                <a:latin typeface="Calibri" panose="020F0502020204030204" pitchFamily="34" charset="0"/>
                <a:ea typeface="Calibri" panose="020F0502020204030204" pitchFamily="34" charset="0"/>
                <a:cs typeface="Times New Roman" panose="02020603050405020304" pitchFamily="18" charset="0"/>
              </a:rPr>
              <a:t>, et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réinterprétaient</a:t>
            </a:r>
            <a:endParaRPr lang="fr-FR" sz="8000" b="1"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79512" y="1502788"/>
            <a:ext cx="8532440" cy="4887300"/>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L’orgue solennel</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situé sous la rosace du côté ouest, il compte 115 jeux réels et près de 8000 tuyaux. Orgue est masculin au singulier, féminin au pluriel (les grandes orgues). Solennel, ici, qui présente une gravité, une importance particulières par sa nature et du fait des circonstances. </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Lustre </a:t>
            </a:r>
            <a:r>
              <a:rPr lang="fr-FR" sz="2800" dirty="0">
                <a:effectLst/>
                <a:latin typeface="Calibri" panose="020F0502020204030204" pitchFamily="34" charset="0"/>
                <a:ea typeface="Calibri" panose="020F0502020204030204" pitchFamily="34" charset="0"/>
                <a:cs typeface="Times New Roman" panose="02020603050405020304" pitchFamily="18" charset="0"/>
              </a:rPr>
              <a:t>: littéraire, éclat, relief pris par quelque chose ou quelqu’un.</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Réinterprétaient</a:t>
            </a:r>
            <a:r>
              <a:rPr lang="fr-FR" sz="2800" dirty="0">
                <a:effectLst/>
                <a:latin typeface="Calibri" panose="020F0502020204030204" pitchFamily="34" charset="0"/>
                <a:ea typeface="Calibri" panose="020F0502020204030204" pitchFamily="34" charset="0"/>
                <a:cs typeface="Times New Roman" panose="02020603050405020304" pitchFamily="18" charset="0"/>
              </a:rPr>
              <a:t> : 2 accents aigus, interpréter de nouveau ou autrement.</a:t>
            </a:r>
          </a:p>
        </p:txBody>
      </p:sp>
    </p:spTree>
    <p:extLst>
      <p:ext uri="{BB962C8B-B14F-4D97-AF65-F5344CB8AC3E}">
        <p14:creationId xmlns:p14="http://schemas.microsoft.com/office/powerpoint/2010/main" val="429358824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1520" y="602780"/>
            <a:ext cx="8532440" cy="658835"/>
          </a:xfrm>
          <a:prstGeom prst="rect">
            <a:avLst/>
          </a:prstGeom>
          <a:solidFill>
            <a:schemeClr val="accent6">
              <a:lumMod val="20000"/>
              <a:lumOff val="80000"/>
            </a:schemeClr>
          </a:solidFill>
          <a:ln w="9525">
            <a:noFill/>
            <a:miter lim="800000"/>
            <a:headEnd/>
            <a:tailEnd/>
          </a:ln>
          <a:effectLst/>
        </p:spPr>
        <p:txBody>
          <a:bodyPr wrap="square" anchor="ctr">
            <a:spAutoFit/>
          </a:bodyPr>
          <a:lstStyle/>
          <a:p>
            <a:pPr>
              <a:lnSpc>
                <a:spcPct val="107000"/>
              </a:lnSpc>
              <a:spcAft>
                <a:spcPts val="800"/>
              </a:spcAft>
            </a:pPr>
            <a:r>
              <a:rPr lang="fr-FR" sz="3600" dirty="0">
                <a:effectLst/>
                <a:latin typeface="Calibri" panose="020F0502020204030204" pitchFamily="34" charset="0"/>
                <a:ea typeface="Calibri" panose="020F0502020204030204" pitchFamily="34" charset="0"/>
                <a:cs typeface="Times New Roman" panose="02020603050405020304" pitchFamily="18" charset="0"/>
              </a:rPr>
              <a:t>les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hymnes sacrées</a:t>
            </a:r>
            <a:r>
              <a:rPr lang="fr-FR" sz="3600" dirty="0">
                <a:effectLst/>
                <a:latin typeface="Calibri" panose="020F0502020204030204" pitchFamily="34" charset="0"/>
                <a:ea typeface="Calibri" panose="020F0502020204030204" pitchFamily="34" charset="0"/>
                <a:cs typeface="Times New Roman" panose="02020603050405020304" pitchFamily="18" charset="0"/>
              </a:rPr>
              <a:t>, du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fond du chœur</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2" name="Rectangle 1">
            <a:extLst>
              <a:ext uri="{FF2B5EF4-FFF2-40B4-BE49-F238E27FC236}">
                <a16:creationId xmlns:a16="http://schemas.microsoft.com/office/drawing/2014/main" id="{9CB1CF44-846B-49DC-8FA8-B410DEF44DDD}"/>
              </a:ext>
            </a:extLst>
          </p:cNvPr>
          <p:cNvSpPr/>
          <p:nvPr/>
        </p:nvSpPr>
        <p:spPr>
          <a:xfrm>
            <a:off x="179512" y="1412776"/>
            <a:ext cx="8532440" cy="4784708"/>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Hymnes sacrées</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hymne est du genre féminin quand il s’agit de compositions religieuses en guise de louange à une divinité (toutes les hymnes de l’office religieux).</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Fond du chœur</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l’orgue est situé au fond dudit chœur (o et e collés), partie de la cathédrale où se déroulent les cérémonies autour de l’autel, et où se tiennent le clergé et les chantres qui participent à la célébration liturgique. La locution adverbiale </a:t>
            </a:r>
            <a:r>
              <a:rPr lang="fr-FR" sz="2800" b="1" i="1" dirty="0">
                <a:effectLst/>
                <a:latin typeface="Calibri" panose="020F0502020204030204" pitchFamily="34" charset="0"/>
                <a:ea typeface="Calibri" panose="020F0502020204030204" pitchFamily="34" charset="0"/>
                <a:cs typeface="Times New Roman" panose="02020603050405020304" pitchFamily="18" charset="0"/>
              </a:rPr>
              <a:t>du fond du cœur</a:t>
            </a:r>
            <a:r>
              <a:rPr lang="fr-FR" sz="2800" dirty="0">
                <a:effectLst/>
                <a:latin typeface="Calibri" panose="020F0502020204030204" pitchFamily="34" charset="0"/>
                <a:ea typeface="Calibri" panose="020F0502020204030204" pitchFamily="34" charset="0"/>
                <a:cs typeface="Times New Roman" panose="02020603050405020304" pitchFamily="18" charset="0"/>
              </a:rPr>
              <a:t> (avec de profonds sentiments, ou beaucoup d’affection), n’était pas de mise. Pour mémoire :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les fonts baptismaux</a:t>
            </a:r>
            <a:r>
              <a:rPr lang="fr-FR" sz="28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53869399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366525"/>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Mécènes</a:t>
            </a:r>
            <a:r>
              <a:rPr lang="fr-FR" sz="3600"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donateurs lambda</a:t>
            </a:r>
            <a:r>
              <a:rPr lang="fr-FR" sz="3600" dirty="0">
                <a:effectLst/>
                <a:latin typeface="Calibri" panose="020F0502020204030204" pitchFamily="34" charset="0"/>
                <a:ea typeface="Calibri" panose="020F0502020204030204" pitchFamily="34" charset="0"/>
                <a:cs typeface="Times New Roman" panose="02020603050405020304" pitchFamily="18" charset="0"/>
              </a:rPr>
              <a:t>, artisans d’art et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bâtisseurs</a:t>
            </a:r>
            <a:r>
              <a:rPr lang="fr-FR" sz="3600" dirty="0">
                <a:effectLst/>
                <a:latin typeface="Calibri" panose="020F0502020204030204" pitchFamily="34" charset="0"/>
                <a:ea typeface="Calibri" panose="020F0502020204030204" pitchFamily="34" charset="0"/>
                <a:cs typeface="Times New Roman" panose="02020603050405020304" pitchFamily="18" charset="0"/>
              </a:rPr>
              <a:t> </a:t>
            </a:r>
            <a:endParaRPr lang="fr-FR" sz="36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700808"/>
            <a:ext cx="8532440" cy="4887300"/>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Mécènes</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du nom propre Mécène, personne qui aide financièrement, par goût des arts, un artiste, un savant, un organisme…Synonymes : bienfaiteur, protecteur.</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Donateurs lambda</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individus qui font un don, même minime, qui ne se distinguent par aucun trait remarquable ; moyens, quelconques.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Lambda est un</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adjectif invariable.</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Bâtisseurs</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 </a:t>
            </a:r>
            <a:r>
              <a:rPr lang="fr-FR" sz="2800" dirty="0">
                <a:effectLst/>
                <a:latin typeface="Calibri" panose="020F0502020204030204" pitchFamily="34" charset="0"/>
                <a:ea typeface="Calibri" panose="020F0502020204030204" pitchFamily="34" charset="0"/>
                <a:cs typeface="Times New Roman" panose="02020603050405020304" pitchFamily="18" charset="0"/>
              </a:rPr>
              <a:t>avec l’accent circonflexe, personnes qui construisent, édifient quelque chose de grand ; architectes, constructeurs.</a:t>
            </a:r>
          </a:p>
        </p:txBody>
      </p:sp>
    </p:spTree>
    <p:extLst>
      <p:ext uri="{BB962C8B-B14F-4D97-AF65-F5344CB8AC3E}">
        <p14:creationId xmlns:p14="http://schemas.microsoft.com/office/powerpoint/2010/main" val="123443995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41784"/>
            <a:ext cx="8532440" cy="1649811"/>
          </a:xfrm>
          <a:prstGeom prst="rect">
            <a:avLst/>
          </a:prstGeom>
          <a:solidFill>
            <a:schemeClr val="accent6">
              <a:lumMod val="20000"/>
              <a:lumOff val="80000"/>
            </a:schemeClr>
          </a:solidFill>
          <a:ln w="9525">
            <a:noFill/>
            <a:miter lim="800000"/>
            <a:headEnd/>
            <a:tailEnd/>
          </a:ln>
          <a:effectLst/>
        </p:spPr>
        <p:txBody>
          <a:bodyPr wrap="square" anchor="ctr">
            <a:spAutoFit/>
          </a:bodyPr>
          <a:lstStyle/>
          <a:p>
            <a:pPr>
              <a:lnSpc>
                <a:spcPct val="107000"/>
              </a:lnSpc>
              <a:spcAft>
                <a:spcPts val="800"/>
              </a:spcAft>
            </a:pPr>
            <a:r>
              <a:rPr lang="fr-FR" sz="3200" dirty="0">
                <a:effectLst/>
                <a:latin typeface="Calibri" panose="020F0502020204030204" pitchFamily="34" charset="0"/>
                <a:ea typeface="Calibri" panose="020F0502020204030204" pitchFamily="34" charset="0"/>
                <a:cs typeface="Times New Roman" panose="02020603050405020304" pitchFamily="18" charset="0"/>
              </a:rPr>
              <a:t>ce défi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pharaonique</a:t>
            </a:r>
            <a:r>
              <a:rPr lang="fr-FR" sz="3200" dirty="0">
                <a:effectLst/>
                <a:latin typeface="Calibri" panose="020F0502020204030204" pitchFamily="34" charset="0"/>
                <a:ea typeface="Calibri" panose="020F0502020204030204" pitchFamily="34" charset="0"/>
                <a:cs typeface="Times New Roman" panose="02020603050405020304" pitchFamily="18" charset="0"/>
              </a:rPr>
              <a:t>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n’eût pu aboutir</a:t>
            </a:r>
            <a:r>
              <a:rPr lang="fr-FR" sz="3200" dirty="0">
                <a:effectLst/>
                <a:latin typeface="Calibri" panose="020F0502020204030204" pitchFamily="34" charset="0"/>
                <a:ea typeface="Calibri" panose="020F0502020204030204" pitchFamily="34" charset="0"/>
                <a:cs typeface="Times New Roman" panose="02020603050405020304" pitchFamily="18" charset="0"/>
              </a:rPr>
              <a:t>, étaient honorés par la planète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tout entière </a:t>
            </a:r>
            <a:r>
              <a:rPr lang="fr-FR" sz="3200" dirty="0">
                <a:effectLst/>
                <a:latin typeface="Calibri" panose="020F0502020204030204" pitchFamily="34" charset="0"/>
                <a:ea typeface="Calibri" panose="020F0502020204030204" pitchFamily="34" charset="0"/>
                <a:cs typeface="Times New Roman" panose="02020603050405020304" pitchFamily="18" charset="0"/>
              </a:rPr>
              <a:t>célébrant leur </a:t>
            </a:r>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triomphale épopée</a:t>
            </a:r>
            <a:r>
              <a:rPr lang="fr-FR" sz="28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700808"/>
            <a:ext cx="8532440" cy="4989892"/>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Pharaonique</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relatif aux pharaons ; le gigantisme des travaux de l’Égypte pharaonique.</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N’eût pu aboutir</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plus-que-parfait du subjonctif ; comme </a:t>
            </a:r>
            <a:r>
              <a:rPr lang="fr-FR" sz="2800" i="1" dirty="0">
                <a:effectLst/>
                <a:latin typeface="Calibri" panose="020F0502020204030204" pitchFamily="34" charset="0"/>
                <a:ea typeface="Calibri" panose="020F0502020204030204" pitchFamily="34" charset="0"/>
                <a:cs typeface="Times New Roman" panose="02020603050405020304" pitchFamily="18" charset="0"/>
              </a:rPr>
              <a:t>n’aurait pu aboutir</a:t>
            </a:r>
            <a:r>
              <a:rPr lang="fr-FR" sz="2800" dirty="0">
                <a:effectLst/>
                <a:latin typeface="Calibri" panose="020F0502020204030204" pitchFamily="34" charset="0"/>
                <a:ea typeface="Calibri" panose="020F0502020204030204" pitchFamily="34" charset="0"/>
                <a:cs typeface="Times New Roman" panose="02020603050405020304" pitchFamily="18" charset="0"/>
              </a:rPr>
              <a:t> au conditionnel passé.</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Tout entière</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tout devant un adjectif féminin commençant par une voyelle ou un h muet, est invariable ; elles sont tout étonnées et tout heureuses. Il est adverbe signifiant complètement, entièrement, tout à fait.</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Triomphale épopée</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épopée est du genre féminin.</a:t>
            </a:r>
          </a:p>
        </p:txBody>
      </p:sp>
    </p:spTree>
    <p:extLst>
      <p:ext uri="{BB962C8B-B14F-4D97-AF65-F5344CB8AC3E}">
        <p14:creationId xmlns:p14="http://schemas.microsoft.com/office/powerpoint/2010/main" val="426922782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229870"/>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Ô Quasimodo, </a:t>
            </a:r>
            <a:endParaRPr lang="fr-FR" sz="48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84028" y="882959"/>
            <a:ext cx="8532440" cy="5911939"/>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Ô Quasimodo </a:t>
            </a:r>
            <a:r>
              <a:rPr lang="fr-FR" sz="2800" dirty="0">
                <a:effectLst/>
                <a:latin typeface="Calibri" panose="020F0502020204030204" pitchFamily="34" charset="0"/>
                <a:ea typeface="Calibri" panose="020F0502020204030204" pitchFamily="34" charset="0"/>
                <a:cs typeface="Times New Roman" panose="02020603050405020304" pitchFamily="18" charset="0"/>
              </a:rPr>
              <a:t>: ô dit vocatif, avec l’accent circonflexe, et la majuscule de début d’une phrase, s’employant dans des contextes littéraires ou emphatiques, servant à interpeller une personne, ou à introduire une invocation : « Ô rage, ô désespoir, ô vieillesse ennemie !»</a:t>
            </a:r>
          </a:p>
          <a:p>
            <a:pPr>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Oh !, marque la surprise, l’admiration, l’indignation, l’hostilité, le dégoût…</a:t>
            </a:r>
          </a:p>
          <a:p>
            <a:pPr>
              <a:lnSpc>
                <a:spcPct val="107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Ho !, sert à appeler : « Ho ! qui va là ? »</a:t>
            </a: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Quasimodo</a:t>
            </a:r>
            <a:r>
              <a:rPr lang="fr-FR" sz="2800" b="1" dirty="0">
                <a:effectLst/>
                <a:latin typeface="Calibri" panose="020F0502020204030204" pitchFamily="34" charset="0"/>
                <a:ea typeface="Calibri" panose="020F0502020204030204" pitchFamily="34" charset="0"/>
                <a:cs typeface="Times New Roman" panose="02020603050405020304" pitchFamily="18" charset="0"/>
              </a:rPr>
              <a:t>,</a:t>
            </a:r>
            <a:r>
              <a:rPr lang="fr-FR" sz="2800" dirty="0">
                <a:effectLst/>
                <a:latin typeface="Calibri" panose="020F0502020204030204" pitchFamily="34" charset="0"/>
                <a:ea typeface="Calibri" panose="020F0502020204030204" pitchFamily="34" charset="0"/>
                <a:cs typeface="Times New Roman" panose="02020603050405020304" pitchFamily="18" charset="0"/>
              </a:rPr>
              <a:t> avec la majuscule du nom propre, « le bossu de Notre-Dame », </a:t>
            </a:r>
            <a:r>
              <a:rPr lang="fr-FR" sz="2400" dirty="0">
                <a:effectLst/>
                <a:latin typeface="Calibri" panose="020F0502020204030204" pitchFamily="34" charset="0"/>
                <a:ea typeface="Calibri" panose="020F0502020204030204" pitchFamily="34" charset="0"/>
                <a:cs typeface="Times New Roman" panose="02020603050405020304" pitchFamily="18" charset="0"/>
              </a:rPr>
              <a:t>personnage du roman de Victor-Hugo, sonneur de cloches de la cathédrale, empreint de la plus sublime délicatesse de sentiment.</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57324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1520" y="609717"/>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du haut de ces tours immarcescibles</a:t>
            </a:r>
            <a:endParaRPr lang="fr-FR" sz="8000" dirty="0">
              <a:solidFill>
                <a:srgbClr val="FF33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51520" y="1676885"/>
            <a:ext cx="8532440" cy="3504229"/>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Du haut de ces tours</a:t>
            </a:r>
            <a:r>
              <a:rPr lang="fr-FR" sz="28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clin d’œil à cette autre citation présumée de Napoléon Bonaparte, alors jeune général haranguant ses troupes lors de la campagne d’Égypte : « Soldats, songez que, du haut de ces pyramides, quarante siècles vous contemplent ! »</a:t>
            </a:r>
          </a:p>
          <a:p>
            <a:pPr>
              <a:lnSpc>
                <a:spcPct val="107000"/>
              </a:lnSpc>
              <a:spcAft>
                <a:spcPts val="800"/>
              </a:spcAf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Immarcescibles</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littéraire, qui ne peut se flétrir.</a:t>
            </a:r>
          </a:p>
        </p:txBody>
      </p:sp>
    </p:spTree>
    <p:extLst>
      <p:ext uri="{BB962C8B-B14F-4D97-AF65-F5344CB8AC3E}">
        <p14:creationId xmlns:p14="http://schemas.microsoft.com/office/powerpoint/2010/main" val="215798455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1520" y="307072"/>
            <a:ext cx="8532440" cy="1251625"/>
          </a:xfrm>
          <a:prstGeom prst="rect">
            <a:avLst/>
          </a:prstGeom>
          <a:solidFill>
            <a:schemeClr val="accent6">
              <a:lumMod val="20000"/>
              <a:lumOff val="80000"/>
            </a:schemeClr>
          </a:solidFill>
          <a:ln w="9525">
            <a:noFill/>
            <a:miter lim="800000"/>
            <a:headEnd/>
            <a:tailEnd/>
          </a:ln>
          <a:effectLst/>
        </p:spPr>
        <p:txBody>
          <a:bodyPr wrap="square" anchor="ctr">
            <a:spAutoFit/>
          </a:bodyPr>
          <a:lstStyle/>
          <a:p>
            <a:pPr>
              <a:lnSpc>
                <a:spcPct val="107000"/>
              </a:lnSpc>
              <a:spcAft>
                <a:spcPts val="800"/>
              </a:spcAft>
            </a:pPr>
            <a:r>
              <a:rPr lang="fr-FR" sz="3600" dirty="0">
                <a:effectLst/>
                <a:latin typeface="Calibri" panose="020F0502020204030204" pitchFamily="34" charset="0"/>
                <a:ea typeface="Calibri" panose="020F0502020204030204" pitchFamily="34" charset="0"/>
                <a:cs typeface="Times New Roman" panose="02020603050405020304" pitchFamily="18" charset="0"/>
              </a:rPr>
              <a:t>combien de siècles nous </a:t>
            </a:r>
            <a:r>
              <a:rPr lang="fr-FR" sz="3600"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contempleront encore </a:t>
            </a:r>
            <a:r>
              <a:rPr lang="fr-FR" sz="36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2420888"/>
            <a:ext cx="8532440" cy="2121158"/>
          </a:xfrm>
          <a:prstGeom prst="rect">
            <a:avLst/>
          </a:prstGeom>
        </p:spPr>
        <p:txBody>
          <a:bodyPr wrap="square">
            <a:spAutoFit/>
          </a:bodyPr>
          <a:lstStyle/>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Contempleront</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le sujet est les siècles ; ce sont les siècles à venir qui nous contempleront.</a:t>
            </a:r>
          </a:p>
          <a:p>
            <a:pPr>
              <a:lnSpc>
                <a:spcPct val="107000"/>
              </a:lnSpc>
              <a:spcAft>
                <a:spcPts val="800"/>
              </a:spcAf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800" b="1" dirty="0">
                <a:solidFill>
                  <a:srgbClr val="FF3300"/>
                </a:solidFill>
                <a:effectLst/>
                <a:latin typeface="Calibri" panose="020F0502020204030204" pitchFamily="34" charset="0"/>
                <a:ea typeface="Calibri" panose="020F0502020204030204" pitchFamily="34" charset="0"/>
                <a:cs typeface="Times New Roman" panose="02020603050405020304" pitchFamily="18" charset="0"/>
              </a:rPr>
              <a:t>Encore</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parfois écrit encor en poésie.</a:t>
            </a:r>
          </a:p>
        </p:txBody>
      </p:sp>
      <p:sp>
        <p:nvSpPr>
          <p:cNvPr id="3" name="ZoneTexte 2">
            <a:extLst>
              <a:ext uri="{FF2B5EF4-FFF2-40B4-BE49-F238E27FC236}">
                <a16:creationId xmlns:a16="http://schemas.microsoft.com/office/drawing/2014/main" id="{0A940C8F-D5EE-1BC1-A1E6-5CC7665BFA11}"/>
              </a:ext>
            </a:extLst>
          </p:cNvPr>
          <p:cNvSpPr txBox="1"/>
          <p:nvPr/>
        </p:nvSpPr>
        <p:spPr>
          <a:xfrm>
            <a:off x="4247456" y="5378141"/>
            <a:ext cx="4536504" cy="707886"/>
          </a:xfrm>
          <a:prstGeom prst="rect">
            <a:avLst/>
          </a:prstGeom>
          <a:noFill/>
        </p:spPr>
        <p:txBody>
          <a:bodyPr wrap="square" rtlCol="0">
            <a:spAutoFit/>
          </a:bodyPr>
          <a:lstStyle/>
          <a:p>
            <a:r>
              <a:rPr lang="fr-FR" sz="4000" dirty="0">
                <a:solidFill>
                  <a:srgbClr val="00B0F0"/>
                </a:solidFill>
              </a:rPr>
              <a:t>Fin de la dictée</a:t>
            </a:r>
          </a:p>
        </p:txBody>
      </p:sp>
    </p:spTree>
    <p:extLst>
      <p:ext uri="{BB962C8B-B14F-4D97-AF65-F5344CB8AC3E}">
        <p14:creationId xmlns:p14="http://schemas.microsoft.com/office/powerpoint/2010/main" val="410405457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51520" y="1052736"/>
            <a:ext cx="8532440" cy="4673587"/>
          </a:xfrm>
          <a:prstGeom prst="rect">
            <a:avLst/>
          </a:prstGeom>
        </p:spPr>
        <p:txBody>
          <a:bodyPr wrap="square">
            <a:spAutoFit/>
          </a:bodyPr>
          <a:lstStyle/>
          <a:p>
            <a:pPr>
              <a:lnSpc>
                <a:spcPct val="107000"/>
              </a:lnSpc>
              <a:spcAft>
                <a:spcPts val="800"/>
              </a:spcAft>
            </a:pPr>
            <a:r>
              <a:rPr lang="fr-FR" sz="4000" b="1" u="sng" dirty="0">
                <a:effectLst/>
                <a:latin typeface="Calibri" panose="020F0502020204030204" pitchFamily="34" charset="0"/>
                <a:ea typeface="Calibri" panose="020F0502020204030204" pitchFamily="34" charset="0"/>
                <a:cs typeface="Times New Roman" panose="02020603050405020304" pitchFamily="18" charset="0"/>
              </a:rPr>
              <a:t>Ouvrages de référence</a:t>
            </a:r>
            <a:r>
              <a:rPr lang="fr-FR" sz="4000" dirty="0">
                <a:effectLst/>
                <a:latin typeface="Calibri" panose="020F0502020204030204" pitchFamily="34" charset="0"/>
                <a:ea typeface="Calibri" panose="020F0502020204030204" pitchFamily="34" charset="0"/>
                <a:cs typeface="Times New Roman" panose="02020603050405020304" pitchFamily="18" charset="0"/>
              </a:rPr>
              <a:t> : Dictionnaires Le Petit Larousse illustré, Le Petit Robert ; de l’Académie française (9</a:t>
            </a:r>
            <a:r>
              <a:rPr lang="fr-FR" sz="40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4000" dirty="0">
                <a:effectLst/>
                <a:latin typeface="Calibri" panose="020F0502020204030204" pitchFamily="34" charset="0"/>
                <a:ea typeface="Calibri" panose="020F0502020204030204" pitchFamily="34" charset="0"/>
                <a:cs typeface="Times New Roman" panose="02020603050405020304" pitchFamily="18" charset="0"/>
              </a:rPr>
              <a:t> édition) ; des Difficultés de la langue française par A.V. Thomas et M. de Toro (éditions Larousse). Encyclopédies wiki pour les aspects historiques.</a:t>
            </a:r>
          </a:p>
        </p:txBody>
      </p:sp>
    </p:spTree>
    <p:extLst>
      <p:ext uri="{BB962C8B-B14F-4D97-AF65-F5344CB8AC3E}">
        <p14:creationId xmlns:p14="http://schemas.microsoft.com/office/powerpoint/2010/main" val="36629038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523222"/>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2000" dirty="0"/>
              <a:t> </a:t>
            </a:r>
            <a:r>
              <a:rPr lang="fr-FR" sz="3600" b="1" dirty="0">
                <a:effectLst/>
                <a:latin typeface="Calibri" panose="020F0502020204030204" pitchFamily="34" charset="0"/>
                <a:ea typeface="Calibri" panose="020F0502020204030204" pitchFamily="34" charset="0"/>
                <a:cs typeface="Times New Roman" panose="02020603050405020304" pitchFamily="18" charset="0"/>
              </a:rPr>
              <a:t>« Impossible n’est pas </a:t>
            </a:r>
            <a:r>
              <a:rPr lang="fr-FR"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français </a:t>
            </a:r>
            <a:r>
              <a:rPr lang="fr-FR" sz="3600" b="1" dirty="0">
                <a:effectLst/>
                <a:latin typeface="Calibri" panose="020F0502020204030204" pitchFamily="34" charset="0"/>
                <a:ea typeface="Calibri" panose="020F0502020204030204" pitchFamily="34" charset="0"/>
                <a:cs typeface="Times New Roman" panose="02020603050405020304" pitchFamily="18" charset="0"/>
              </a:rPr>
              <a:t>», vantait un slogan des années </a:t>
            </a:r>
            <a:endParaRPr lang="fr-FR" sz="5400" b="1"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2132856"/>
            <a:ext cx="8532440" cy="4836902"/>
          </a:xfrm>
          <a:prstGeom prst="rect">
            <a:avLst/>
          </a:prstGeom>
        </p:spPr>
        <p:txBody>
          <a:bodyPr wrap="square">
            <a:spAutoFit/>
          </a:bodyPr>
          <a:lstStyle/>
          <a:p>
            <a:pPr>
              <a:lnSpc>
                <a:spcPct val="107000"/>
              </a:lnSpc>
              <a:spcAft>
                <a:spcPts val="800"/>
              </a:spcAft>
            </a:pPr>
            <a:r>
              <a:rPr lang="fr-FR" sz="3600" b="1" dirty="0">
                <a:effectLst/>
                <a:latin typeface="Calibri" panose="020F0502020204030204" pitchFamily="34" charset="0"/>
                <a:ea typeface="Calibri" panose="020F0502020204030204" pitchFamily="34" charset="0"/>
                <a:cs typeface="Times New Roman" panose="02020603050405020304" pitchFamily="18" charset="0"/>
              </a:rPr>
              <a:t>« </a:t>
            </a:r>
            <a:r>
              <a:rPr lang="fr-FR"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Impossible n’est pas français </a:t>
            </a:r>
            <a:r>
              <a:rPr lang="fr-FR" sz="3600" b="1"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français est ici adjectif, d’où la minuscule, contrairement au gentilé Français, nom propre qui désigne les habitants. Ce slogan des années soixante était celui du jeu télévisé et radiophonique </a:t>
            </a:r>
            <a:r>
              <a:rPr lang="fr-FR" sz="3600" i="1" dirty="0" err="1">
                <a:effectLst/>
                <a:latin typeface="Calibri" panose="020F0502020204030204" pitchFamily="34" charset="0"/>
                <a:ea typeface="Calibri" panose="020F0502020204030204" pitchFamily="34" charset="0"/>
                <a:cs typeface="Times New Roman" panose="02020603050405020304" pitchFamily="18" charset="0"/>
              </a:rPr>
              <a:t>Intervilles</a:t>
            </a:r>
            <a:r>
              <a:rPr lang="fr-FR" sz="3600" i="1"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de Pierre </a:t>
            </a:r>
            <a:r>
              <a:rPr lang="fr-FR" sz="3600" dirty="0" err="1">
                <a:effectLst/>
                <a:latin typeface="Calibri" panose="020F0502020204030204" pitchFamily="34" charset="0"/>
                <a:ea typeface="Calibri" panose="020F0502020204030204" pitchFamily="34" charset="0"/>
                <a:cs typeface="Times New Roman" panose="02020603050405020304" pitchFamily="18" charset="0"/>
              </a:rPr>
              <a:t>Sabbagh</a:t>
            </a:r>
            <a:r>
              <a:rPr lang="fr-FR" sz="3600" dirty="0">
                <a:effectLst/>
                <a:latin typeface="Calibri" panose="020F0502020204030204" pitchFamily="34" charset="0"/>
                <a:ea typeface="Calibri" panose="020F0502020204030204" pitchFamily="34" charset="0"/>
                <a:cs typeface="Times New Roman" panose="02020603050405020304" pitchFamily="18" charset="0"/>
              </a:rPr>
              <a:t> et Guy</a:t>
            </a:r>
            <a:r>
              <a:rPr lang="fr-FR" sz="3600" i="1"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Lux.</a:t>
            </a:r>
          </a:p>
          <a:p>
            <a:endParaRPr lang="fr-FR" sz="3200" dirty="0"/>
          </a:p>
        </p:txBody>
      </p:sp>
    </p:spTree>
    <p:extLst>
      <p:ext uri="{BB962C8B-B14F-4D97-AF65-F5344CB8AC3E}">
        <p14:creationId xmlns:p14="http://schemas.microsoft.com/office/powerpoint/2010/main" val="253349555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8" y="188913"/>
            <a:ext cx="4667250" cy="1773237"/>
          </a:xfrm>
          <a:prstGeom prst="rect">
            <a:avLst/>
          </a:prstGeom>
          <a:noFill/>
          <a:ln w="9525">
            <a:noFill/>
            <a:miter lim="800000"/>
            <a:headEnd/>
            <a:tailEnd/>
          </a:ln>
        </p:spPr>
      </p:pic>
      <p:sp>
        <p:nvSpPr>
          <p:cNvPr id="40964" name="ZoneTexte 4"/>
          <p:cNvSpPr txBox="1">
            <a:spLocks noChangeArrowheads="1"/>
          </p:cNvSpPr>
          <p:nvPr/>
        </p:nvSpPr>
        <p:spPr bwMode="auto">
          <a:xfrm>
            <a:off x="246187" y="2025908"/>
            <a:ext cx="8711952" cy="4431983"/>
          </a:xfrm>
          <a:prstGeom prst="rect">
            <a:avLst/>
          </a:prstGeom>
          <a:noFill/>
          <a:ln w="9525">
            <a:noFill/>
            <a:miter lim="800000"/>
            <a:headEnd/>
            <a:tailEnd/>
          </a:ln>
        </p:spPr>
        <p:txBody>
          <a:bodyPr wrap="square">
            <a:spAutoFit/>
          </a:bodyPr>
          <a:lstStyle/>
          <a:p>
            <a:pPr algn="ctr"/>
            <a:r>
              <a:rPr lang="fr-FR" sz="3600" b="1" dirty="0">
                <a:latin typeface="Calibri" pitchFamily="34" charset="0"/>
              </a:rPr>
              <a:t>Quels sont ceux qui ont fait le moins de fautes ?</a:t>
            </a:r>
          </a:p>
          <a:p>
            <a:pPr algn="ctr"/>
            <a:r>
              <a:rPr lang="fr-FR" sz="3600" b="1" dirty="0">
                <a:latin typeface="Calibri" pitchFamily="34" charset="0"/>
              </a:rPr>
              <a:t>Zéro ou plus ?</a:t>
            </a:r>
          </a:p>
          <a:p>
            <a:pPr algn="ctr"/>
            <a:r>
              <a:rPr lang="fr-FR" sz="3600" b="1" dirty="0">
                <a:latin typeface="Calibri" pitchFamily="34" charset="0"/>
              </a:rPr>
              <a:t>L’important c’est que vous vous soyez amusés.</a:t>
            </a:r>
          </a:p>
          <a:p>
            <a:pPr algn="ctr"/>
            <a:endParaRPr lang="fr-FR" sz="400" dirty="0">
              <a:latin typeface="Calibri" pitchFamily="34" charset="0"/>
            </a:endParaRPr>
          </a:p>
          <a:p>
            <a:pPr algn="ctr"/>
            <a:r>
              <a:rPr lang="fr-FR" sz="3200" dirty="0">
                <a:latin typeface="Calibri" pitchFamily="34" charset="0"/>
              </a:rPr>
              <a:t>Diaporama réalisé par </a:t>
            </a:r>
          </a:p>
          <a:p>
            <a:pPr algn="ctr"/>
            <a:r>
              <a:rPr lang="fr-FR" sz="3200" dirty="0">
                <a:latin typeface="Calibri" pitchFamily="34" charset="0"/>
              </a:rPr>
              <a:t>la « Dictée Nationale du Rotary » </a:t>
            </a:r>
          </a:p>
          <a:p>
            <a:pPr algn="ctr"/>
            <a:r>
              <a:rPr lang="fr-FR" sz="3200" dirty="0">
                <a:latin typeface="Calibri" pitchFamily="34" charset="0"/>
              </a:rPr>
              <a:t> sur les indications de </a:t>
            </a:r>
            <a:r>
              <a:rPr lang="fr-FR" sz="3200" b="1" dirty="0"/>
              <a:t>Monsieur Gabriel Perrin</a:t>
            </a:r>
            <a:endParaRPr lang="fr-FR" sz="3200" dirty="0">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8" y="188913"/>
            <a:ext cx="4667250" cy="1773237"/>
          </a:xfrm>
          <a:prstGeom prst="rect">
            <a:avLst/>
          </a:prstGeom>
          <a:noFill/>
          <a:ln w="9525">
            <a:noFill/>
            <a:miter lim="800000"/>
            <a:headEnd/>
            <a:tailEnd/>
          </a:ln>
        </p:spPr>
      </p:pic>
      <p:sp>
        <p:nvSpPr>
          <p:cNvPr id="2" name="ZoneTexte 1">
            <a:extLst>
              <a:ext uri="{FF2B5EF4-FFF2-40B4-BE49-F238E27FC236}">
                <a16:creationId xmlns:a16="http://schemas.microsoft.com/office/drawing/2014/main" id="{A90EAAD6-9F36-2790-7724-5939484B6D1D}"/>
              </a:ext>
            </a:extLst>
          </p:cNvPr>
          <p:cNvSpPr txBox="1"/>
          <p:nvPr/>
        </p:nvSpPr>
        <p:spPr>
          <a:xfrm>
            <a:off x="467544" y="2060848"/>
            <a:ext cx="8208912" cy="3939540"/>
          </a:xfrm>
          <a:prstGeom prst="rect">
            <a:avLst/>
          </a:prstGeom>
          <a:noFill/>
        </p:spPr>
        <p:txBody>
          <a:bodyPr wrap="square" rtlCol="0">
            <a:spAutoFit/>
          </a:bodyPr>
          <a:lstStyle/>
          <a:p>
            <a:pPr algn="ctr"/>
            <a:r>
              <a:rPr lang="fr-FR" sz="3200" dirty="0">
                <a:latin typeface="Calibri" pitchFamily="34" charset="0"/>
              </a:rPr>
              <a:t>Les Clubs Rotary et Rotaract</a:t>
            </a:r>
          </a:p>
          <a:p>
            <a:pPr algn="ctr"/>
            <a:r>
              <a:rPr lang="fr-FR" sz="3200" dirty="0">
                <a:latin typeface="Calibri" pitchFamily="34" charset="0"/>
              </a:rPr>
              <a:t>vous remercient de votre participation</a:t>
            </a:r>
          </a:p>
          <a:p>
            <a:pPr algn="ctr"/>
            <a:r>
              <a:rPr lang="fr-FR" sz="3200" dirty="0">
                <a:latin typeface="Calibri" pitchFamily="34" charset="0"/>
              </a:rPr>
              <a:t>à la 13</a:t>
            </a:r>
            <a:r>
              <a:rPr lang="fr-FR" sz="3200" baseline="30000" dirty="0">
                <a:latin typeface="Calibri" pitchFamily="34" charset="0"/>
              </a:rPr>
              <a:t>ème </a:t>
            </a:r>
            <a:r>
              <a:rPr lang="fr-FR" sz="3200" dirty="0">
                <a:latin typeface="Calibri" pitchFamily="34" charset="0"/>
              </a:rPr>
              <a:t>année de</a:t>
            </a:r>
            <a:endParaRPr lang="fr-FR" sz="3200" baseline="30000" dirty="0">
              <a:latin typeface="Calibri" pitchFamily="34" charset="0"/>
            </a:endParaRPr>
          </a:p>
          <a:p>
            <a:pPr algn="ctr"/>
            <a:r>
              <a:rPr lang="fr-FR" sz="3200" dirty="0">
                <a:latin typeface="Calibri" pitchFamily="34" charset="0"/>
              </a:rPr>
              <a:t> « </a:t>
            </a:r>
            <a:r>
              <a:rPr lang="fr-FR" sz="3200" b="1" dirty="0">
                <a:latin typeface="Calibri" pitchFamily="34" charset="0"/>
              </a:rPr>
              <a:t>Dictée Nationale du Rotary » </a:t>
            </a:r>
          </a:p>
          <a:p>
            <a:pPr algn="ctr"/>
            <a:endParaRPr lang="fr-FR" sz="1400" b="1" dirty="0">
              <a:latin typeface="Calibri" pitchFamily="34" charset="0"/>
            </a:endParaRPr>
          </a:p>
          <a:p>
            <a:pPr algn="ctr"/>
            <a:r>
              <a:rPr lang="fr-FR" sz="3200" b="1" dirty="0">
                <a:latin typeface="Calibri" pitchFamily="34" charset="0"/>
              </a:rPr>
              <a:t>L’année prochaine </a:t>
            </a:r>
          </a:p>
          <a:p>
            <a:pPr algn="ctr"/>
            <a:r>
              <a:rPr lang="fr-FR" sz="3200" b="1" dirty="0">
                <a:latin typeface="Calibri" pitchFamily="34" charset="0"/>
              </a:rPr>
              <a:t>la « Dictée Nationale du Rotary » aura lieu le</a:t>
            </a:r>
          </a:p>
          <a:p>
            <a:pPr algn="ctr"/>
            <a:r>
              <a:rPr lang="fr-FR" sz="3200" b="1" dirty="0">
                <a:latin typeface="Calibri" pitchFamily="34" charset="0"/>
              </a:rPr>
              <a:t> </a:t>
            </a:r>
            <a:r>
              <a:rPr lang="fr-FR" sz="4400" b="1" dirty="0">
                <a:solidFill>
                  <a:srgbClr val="C00000"/>
                </a:solidFill>
                <a:latin typeface="Calibri" pitchFamily="34" charset="0"/>
              </a:rPr>
              <a:t>samedi 14 Mars 2026</a:t>
            </a:r>
            <a:endParaRPr lang="fr-FR" sz="3200" b="1" dirty="0">
              <a:solidFill>
                <a:srgbClr val="C00000"/>
              </a:solidFill>
              <a:latin typeface="Calibri" pitchFamily="34" charset="0"/>
            </a:endParaRPr>
          </a:p>
        </p:txBody>
      </p:sp>
    </p:spTree>
    <p:extLst>
      <p:ext uri="{BB962C8B-B14F-4D97-AF65-F5344CB8AC3E}">
        <p14:creationId xmlns:p14="http://schemas.microsoft.com/office/powerpoint/2010/main" val="6489542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95536" y="39711"/>
            <a:ext cx="8388424" cy="1649811"/>
          </a:xfrm>
          <a:prstGeom prst="rect">
            <a:avLst/>
          </a:prstGeom>
          <a:solidFill>
            <a:schemeClr val="accent6">
              <a:lumMod val="20000"/>
              <a:lumOff val="80000"/>
            </a:schemeClr>
          </a:solidFill>
          <a:ln w="9525">
            <a:noFill/>
            <a:miter lim="800000"/>
            <a:headEnd/>
            <a:tailEnd/>
          </a:ln>
          <a:effectLst/>
        </p:spPr>
        <p:txBody>
          <a:bodyPr wrap="square" anchor="ctr">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vantait</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un slogan des années </a:t>
            </a: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soixante</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
            </a: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plagiant</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une citation prétendument attribuée à Napoléon</a:t>
            </a:r>
          </a:p>
        </p:txBody>
      </p:sp>
      <p:sp>
        <p:nvSpPr>
          <p:cNvPr id="2" name="Rectangle 1">
            <a:extLst>
              <a:ext uri="{FF2B5EF4-FFF2-40B4-BE49-F238E27FC236}">
                <a16:creationId xmlns:a16="http://schemas.microsoft.com/office/drawing/2014/main" id="{9CB1CF44-846B-49DC-8FA8-B410DEF44DDD}"/>
              </a:ext>
            </a:extLst>
          </p:cNvPr>
          <p:cNvSpPr/>
          <p:nvPr/>
        </p:nvSpPr>
        <p:spPr>
          <a:xfrm>
            <a:off x="467544" y="1795735"/>
            <a:ext cx="8532440" cy="4878771"/>
          </a:xfrm>
          <a:prstGeom prst="rect">
            <a:avLst/>
          </a:prstGeom>
        </p:spPr>
        <p:txBody>
          <a:bodyPr wrap="square">
            <a:spAutoFit/>
          </a:bodyPr>
          <a:lstStyle/>
          <a:p>
            <a:pPr>
              <a:lnSpc>
                <a:spcPct val="107000"/>
              </a:lnSpc>
              <a:spcAft>
                <a:spcPts val="800"/>
              </a:spcAft>
            </a:pPr>
            <a:r>
              <a:rPr lang="fr-FR" sz="4000" b="1" dirty="0">
                <a:effectLst/>
                <a:latin typeface="Calibri" panose="020F0502020204030204" pitchFamily="34" charset="0"/>
                <a:ea typeface="Calibri" panose="020F0502020204030204" pitchFamily="34" charset="0"/>
                <a:cs typeface="Times New Roman" panose="02020603050405020304" pitchFamily="18" charset="0"/>
              </a:rPr>
              <a:t>Vantait</a:t>
            </a:r>
            <a:r>
              <a:rPr lang="fr-FR" sz="4000" dirty="0">
                <a:effectLst/>
                <a:latin typeface="Calibri" panose="020F0502020204030204" pitchFamily="34" charset="0"/>
                <a:ea typeface="Calibri" panose="020F0502020204030204" pitchFamily="34" charset="0"/>
                <a:cs typeface="Times New Roman" panose="02020603050405020304" pitchFamily="18" charset="0"/>
              </a:rPr>
              <a:t> : du verbe transitif vanter, faire l’éloge de quelque chose, de quelqu’un. Homonyme venter. </a:t>
            </a:r>
          </a:p>
          <a:p>
            <a:pPr>
              <a:lnSpc>
                <a:spcPct val="107000"/>
              </a:lnSpc>
              <a:spcAft>
                <a:spcPts val="800"/>
              </a:spcAft>
            </a:pPr>
            <a:r>
              <a:rPr lang="fr-FR" sz="4000" b="1" dirty="0">
                <a:effectLst/>
                <a:latin typeface="Calibri" panose="020F0502020204030204" pitchFamily="34" charset="0"/>
                <a:ea typeface="Calibri" panose="020F0502020204030204" pitchFamily="34" charset="0"/>
                <a:cs typeface="Times New Roman" panose="02020603050405020304" pitchFamily="18" charset="0"/>
              </a:rPr>
              <a:t>Soixante</a:t>
            </a:r>
            <a:r>
              <a:rPr lang="fr-FR" sz="4000" dirty="0">
                <a:effectLst/>
                <a:latin typeface="Calibri" panose="020F0502020204030204" pitchFamily="34" charset="0"/>
                <a:ea typeface="Calibri" panose="020F0502020204030204" pitchFamily="34" charset="0"/>
                <a:cs typeface="Times New Roman" panose="02020603050405020304" pitchFamily="18" charset="0"/>
              </a:rPr>
              <a:t> : adjectif numéral cardinal invariable.</a:t>
            </a:r>
          </a:p>
          <a:p>
            <a:pPr>
              <a:lnSpc>
                <a:spcPct val="107000"/>
              </a:lnSpc>
              <a:spcAft>
                <a:spcPts val="800"/>
              </a:spcAft>
            </a:pPr>
            <a:r>
              <a:rPr lang="fr-FR" sz="4000" b="1" dirty="0">
                <a:effectLst/>
                <a:latin typeface="Calibri" panose="020F0502020204030204" pitchFamily="34" charset="0"/>
                <a:ea typeface="Calibri" panose="020F0502020204030204" pitchFamily="34" charset="0"/>
                <a:cs typeface="Times New Roman" panose="02020603050405020304" pitchFamily="18" charset="0"/>
              </a:rPr>
              <a:t>Plagiant : </a:t>
            </a:r>
            <a:r>
              <a:rPr lang="fr-FR" sz="4000" dirty="0">
                <a:effectLst/>
                <a:latin typeface="Calibri" panose="020F0502020204030204" pitchFamily="34" charset="0"/>
                <a:ea typeface="Calibri" panose="020F0502020204030204" pitchFamily="34" charset="0"/>
                <a:cs typeface="Times New Roman" panose="02020603050405020304" pitchFamily="18" charset="0"/>
              </a:rPr>
              <a:t>participe présent du verbe plagier, copier, imiter, calquer.</a:t>
            </a:r>
          </a:p>
        </p:txBody>
      </p:sp>
    </p:spTree>
    <p:extLst>
      <p:ext uri="{BB962C8B-B14F-4D97-AF65-F5344CB8AC3E}">
        <p14:creationId xmlns:p14="http://schemas.microsoft.com/office/powerpoint/2010/main" val="84054849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7983" y="434861"/>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effectLst/>
                <a:latin typeface="Calibri" panose="020F0502020204030204" pitchFamily="34" charset="0"/>
                <a:ea typeface="Calibri" panose="020F0502020204030204" pitchFamily="34" charset="0"/>
                <a:cs typeface="Times New Roman" panose="02020603050405020304" pitchFamily="18" charset="0"/>
              </a:rPr>
              <a:t>une citation </a:t>
            </a: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prétendument</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attribuée à Napoléon</a:t>
            </a:r>
            <a:endParaRPr lang="fr-FR" sz="32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556792"/>
            <a:ext cx="8532440" cy="4621458"/>
          </a:xfrm>
          <a:prstGeom prst="rect">
            <a:avLst/>
          </a:prstGeom>
        </p:spPr>
        <p:txBody>
          <a:bodyPr wrap="square">
            <a:spAutoFit/>
          </a:bodyPr>
          <a:lstStyle/>
          <a:p>
            <a:pPr>
              <a:lnSpc>
                <a:spcPct val="107000"/>
              </a:lnSpc>
              <a:spcAft>
                <a:spcPts val="800"/>
              </a:spcAft>
            </a:pPr>
            <a:r>
              <a:rPr lang="fr-FR"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Prétendument</a:t>
            </a:r>
            <a:r>
              <a:rPr lang="fr-FR" sz="3600" dirty="0">
                <a:effectLst/>
                <a:latin typeface="Calibri" panose="020F0502020204030204" pitchFamily="34" charset="0"/>
                <a:ea typeface="Calibri" panose="020F0502020204030204" pitchFamily="34" charset="0"/>
                <a:cs typeface="Times New Roman" panose="02020603050405020304" pitchFamily="18" charset="0"/>
              </a:rPr>
              <a:t> : adverbe signifiant </a:t>
            </a:r>
            <a:r>
              <a:rPr lang="fr-FR" sz="3600" i="1" dirty="0">
                <a:effectLst/>
                <a:latin typeface="Calibri" panose="020F0502020204030204" pitchFamily="34" charset="0"/>
                <a:ea typeface="Calibri" panose="020F0502020204030204" pitchFamily="34" charset="0"/>
                <a:cs typeface="Times New Roman" panose="02020603050405020304" pitchFamily="18" charset="0"/>
              </a:rPr>
              <a:t>à ce que l’on prétend, </a:t>
            </a:r>
            <a:r>
              <a:rPr lang="fr-FR"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sans accent circonflexe sur le u</a:t>
            </a:r>
            <a:r>
              <a:rPr lang="fr-FR" sz="3600" dirty="0">
                <a:effectLst/>
                <a:latin typeface="Calibri" panose="020F0502020204030204" pitchFamily="34" charset="0"/>
                <a:ea typeface="Calibri" panose="020F0502020204030204" pitchFamily="34" charset="0"/>
                <a:cs typeface="Times New Roman" panose="02020603050405020304" pitchFamily="18" charset="0"/>
              </a:rPr>
              <a:t>,</a:t>
            </a:r>
            <a:r>
              <a:rPr lang="fr-FR" sz="3600" i="1" dirty="0">
                <a:effectLst/>
                <a:latin typeface="Calibri" panose="020F0502020204030204" pitchFamily="34" charset="0"/>
                <a:ea typeface="Calibri" panose="020F0502020204030204" pitchFamily="34" charset="0"/>
                <a:cs typeface="Times New Roman" panose="02020603050405020304" pitchFamily="18" charset="0"/>
              </a:rPr>
              <a:t> </a:t>
            </a:r>
            <a:r>
              <a:rPr lang="fr-FR" sz="3600" dirty="0">
                <a:effectLst/>
                <a:latin typeface="Calibri" panose="020F0502020204030204" pitchFamily="34" charset="0"/>
                <a:ea typeface="Calibri" panose="020F0502020204030204" pitchFamily="34" charset="0"/>
                <a:cs typeface="Times New Roman" panose="02020603050405020304" pitchFamily="18" charset="0"/>
              </a:rPr>
              <a:t>contrairement à assidûment, congrûment, continûment, crûment, </a:t>
            </a:r>
            <a:r>
              <a:rPr lang="fr-FR" sz="3600" dirty="0" err="1">
                <a:effectLst/>
                <a:latin typeface="Calibri" panose="020F0502020204030204" pitchFamily="34" charset="0"/>
                <a:ea typeface="Calibri" panose="020F0502020204030204" pitchFamily="34" charset="0"/>
                <a:cs typeface="Times New Roman" panose="02020603050405020304" pitchFamily="18" charset="0"/>
              </a:rPr>
              <a:t>drûment</a:t>
            </a:r>
            <a:r>
              <a:rPr lang="fr-FR" sz="3600" dirty="0">
                <a:effectLst/>
                <a:latin typeface="Calibri" panose="020F0502020204030204" pitchFamily="34" charset="0"/>
                <a:ea typeface="Calibri" panose="020F0502020204030204" pitchFamily="34" charset="0"/>
                <a:cs typeface="Times New Roman" panose="02020603050405020304" pitchFamily="18" charset="0"/>
              </a:rPr>
              <a:t>, dûment, goulûment, indûment, nûment. Accents circonflexes supprimés en orthographe réformée (1990).</a:t>
            </a:r>
          </a:p>
          <a:p>
            <a:endParaRPr lang="fr-FR" dirty="0"/>
          </a:p>
        </p:txBody>
      </p:sp>
    </p:spTree>
    <p:extLst>
      <p:ext uri="{BB962C8B-B14F-4D97-AF65-F5344CB8AC3E}">
        <p14:creationId xmlns:p14="http://schemas.microsoft.com/office/powerpoint/2010/main" val="81043713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95536" y="332656"/>
            <a:ext cx="8532440" cy="1122871"/>
          </a:xfrm>
          <a:prstGeom prst="rect">
            <a:avLst/>
          </a:prstGeom>
          <a:solidFill>
            <a:schemeClr val="accent6">
              <a:lumMod val="20000"/>
              <a:lumOff val="80000"/>
            </a:schemeClr>
          </a:solidFill>
          <a:ln w="9525">
            <a:noFill/>
            <a:miter lim="800000"/>
            <a:headEnd/>
            <a:tailEnd/>
          </a:ln>
          <a:effectLst/>
        </p:spPr>
        <p:txBody>
          <a:bodyPr wrap="square" anchor="ctr">
            <a:spAutoFit/>
          </a:bodyPr>
          <a:lstStyle/>
          <a:p>
            <a:pPr>
              <a:lnSpc>
                <a:spcPct val="107000"/>
              </a:lnSpc>
              <a:spcAft>
                <a:spcPts val="800"/>
              </a:spcAft>
            </a:pP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Ce décembre-là</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les cloches sonnaient </a:t>
            </a: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à toute volée, </a:t>
            </a:r>
            <a:r>
              <a:rPr lang="fr-FR" sz="3200" b="1" dirty="0">
                <a:effectLst/>
                <a:latin typeface="Calibri" panose="020F0502020204030204" pitchFamily="34" charset="0"/>
                <a:ea typeface="Calibri" panose="020F0502020204030204" pitchFamily="34" charset="0"/>
                <a:cs typeface="Times New Roman" panose="02020603050405020304" pitchFamily="18" charset="0"/>
              </a:rPr>
              <a:t>résonnant à des kilomètres alentour. </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549239"/>
            <a:ext cx="8532440" cy="5308761"/>
          </a:xfrm>
          <a:prstGeom prst="rect">
            <a:avLst/>
          </a:prstGeom>
        </p:spPr>
        <p:txBody>
          <a:bodyPr wrap="square">
            <a:spAutoFit/>
          </a:bodyPr>
          <a:lstStyle/>
          <a:p>
            <a:pPr>
              <a:lnSpc>
                <a:spcPct val="107000"/>
              </a:lnSpc>
              <a:spcAft>
                <a:spcPts val="800"/>
              </a:spcAft>
            </a:pPr>
            <a:r>
              <a:rPr lang="fr-FR"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Ce décembre-là</a:t>
            </a:r>
            <a:r>
              <a:rPr lang="fr-F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décembre est un nom commun, masculin, sans majuscule vu qu’il ne commence pas la phrase. Ce (cet, cette, ces)…là</a:t>
            </a:r>
            <a:r>
              <a:rPr lang="fr-FR" sz="2800" b="1" dirty="0">
                <a:effectLst/>
                <a:latin typeface="Calibri" panose="020F0502020204030204" pitchFamily="34" charset="0"/>
                <a:ea typeface="Calibri" panose="020F0502020204030204" pitchFamily="34" charset="0"/>
                <a:cs typeface="Times New Roman" panose="02020603050405020304" pitchFamily="18" charset="0"/>
              </a:rPr>
              <a:t>, avec trait d’union</a:t>
            </a:r>
            <a:r>
              <a:rPr lang="fr-FR" sz="2800" dirty="0">
                <a:effectLst/>
                <a:latin typeface="Calibri" panose="020F0502020204030204" pitchFamily="34" charset="0"/>
                <a:ea typeface="Calibri" panose="020F0502020204030204" pitchFamily="34" charset="0"/>
                <a:cs typeface="Times New Roman" panose="02020603050405020304" pitchFamily="18" charset="0"/>
              </a:rPr>
              <a:t> lorsque le nom (décembre) est placé immédiatement après le démonstratif (ce) et avant l’adverbe (là). Exemples : Cet enfant-là, ce jeudi-là, ou lorsqu’il y a un nom de nombre : ces deux-là, ces deux bandits-là.</a:t>
            </a:r>
          </a:p>
          <a:p>
            <a:pPr>
              <a:lnSpc>
                <a:spcPct val="107000"/>
              </a:lnSpc>
              <a:spcAft>
                <a:spcPts val="800"/>
              </a:spcAft>
            </a:pPr>
            <a:r>
              <a:rPr lang="fr-FR"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À toute volée</a:t>
            </a:r>
            <a:r>
              <a:rPr lang="fr-F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800" dirty="0">
                <a:effectLst/>
                <a:latin typeface="Calibri" panose="020F0502020204030204" pitchFamily="34" charset="0"/>
                <a:ea typeface="Calibri" panose="020F0502020204030204" pitchFamily="34" charset="0"/>
                <a:cs typeface="Times New Roman" panose="02020603050405020304" pitchFamily="18" charset="0"/>
              </a:rPr>
              <a:t>: expression assimilée à une locution adverbiale, invariable. Ici, la volée est la mise en mouvement des cloches, avec un élan et une intensité sonore du plus haut degré</a:t>
            </a:r>
            <a:r>
              <a:rPr lang="fr-FR" sz="32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8443556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95536" y="332656"/>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résonnant</a:t>
            </a:r>
            <a:r>
              <a:rPr lang="fr-FR" sz="3200" b="1" dirty="0">
                <a:effectLst/>
                <a:latin typeface="Calibri" panose="020F0502020204030204" pitchFamily="34" charset="0"/>
                <a:ea typeface="Calibri" panose="020F0502020204030204" pitchFamily="34" charset="0"/>
                <a:cs typeface="Times New Roman" panose="02020603050405020304" pitchFamily="18" charset="0"/>
              </a:rPr>
              <a:t> à des kilomètres </a:t>
            </a:r>
            <a:r>
              <a:rPr lang="fr-FR"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alentour</a:t>
            </a:r>
            <a:r>
              <a:rPr lang="fr-FR" sz="3200" b="1" dirty="0">
                <a:effectLst/>
                <a:latin typeface="Calibri" panose="020F0502020204030204" pitchFamily="34" charset="0"/>
                <a:ea typeface="Calibri" panose="020F0502020204030204" pitchFamily="34" charset="0"/>
                <a:cs typeface="Times New Roman" panose="02020603050405020304" pitchFamily="18" charset="0"/>
              </a:rPr>
              <a:t>.</a:t>
            </a:r>
            <a:endParaRPr lang="fr-FR" sz="32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95536" y="1124744"/>
            <a:ext cx="8532440" cy="5602431"/>
          </a:xfrm>
          <a:prstGeom prst="rect">
            <a:avLst/>
          </a:prstGeom>
        </p:spPr>
        <p:txBody>
          <a:bodyPr wrap="square">
            <a:spAutoFit/>
          </a:bodyPr>
          <a:lstStyle/>
          <a:p>
            <a:pPr>
              <a:lnSpc>
                <a:spcPct val="107000"/>
              </a:lnSpc>
              <a:spcAft>
                <a:spcPts val="800"/>
              </a:spcAft>
            </a:pPr>
            <a:r>
              <a:rPr lang="fr-FR"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Résonnant</a:t>
            </a:r>
            <a:r>
              <a:rPr lang="fr-FR" sz="2800" dirty="0">
                <a:effectLst/>
                <a:latin typeface="Calibri" panose="020F0502020204030204" pitchFamily="34" charset="0"/>
                <a:ea typeface="Calibri" panose="020F0502020204030204" pitchFamily="34" charset="0"/>
                <a:cs typeface="Times New Roman" panose="02020603050405020304" pitchFamily="18" charset="0"/>
              </a:rPr>
              <a:t> : participe présent du verbe résonner, renvoyer le son en augmentant son intensité ou sa durée ; exprime une action, est suivi d’un complément d’objet. Attention aux 2 n contrairement aux verbes assoner, consoner, dissoner. Homonyme raisonner, tenir un raisonnement. </a:t>
            </a:r>
            <a:r>
              <a:rPr lang="fr-FR" sz="3600" dirty="0">
                <a:solidFill>
                  <a:srgbClr val="00B050"/>
                </a:solidFill>
              </a:rPr>
              <a:t>                               </a:t>
            </a:r>
            <a:endParaRPr lang="fr-FR" sz="5400" dirty="0">
              <a:solidFill>
                <a:srgbClr val="00B050"/>
              </a:solidFill>
            </a:endParaRPr>
          </a:p>
          <a:p>
            <a:pPr>
              <a:spcAft>
                <a:spcPts val="800"/>
              </a:spcAft>
            </a:pPr>
            <a:r>
              <a:rPr lang="fr-FR"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Alentour</a:t>
            </a:r>
            <a:r>
              <a:rPr lang="fr-FR" sz="2800" dirty="0">
                <a:effectLst/>
                <a:latin typeface="Calibri" panose="020F0502020204030204" pitchFamily="34" charset="0"/>
                <a:ea typeface="Calibri" panose="020F0502020204030204" pitchFamily="34" charset="0"/>
                <a:cs typeface="Times New Roman" panose="02020603050405020304" pitchFamily="18" charset="0"/>
              </a:rPr>
              <a:t> : adverbe, invariable, aux environs de, dans un espace situé tout autour.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Aujourd’hui, la</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b="1" dirty="0">
                <a:effectLst/>
                <a:latin typeface="Calibri" panose="020F0502020204030204" pitchFamily="34" charset="0"/>
                <a:ea typeface="Calibri" panose="020F0502020204030204" pitchFamily="34" charset="0"/>
                <a:cs typeface="Times New Roman" panose="02020603050405020304" pitchFamily="18" charset="0"/>
              </a:rPr>
              <a:t>locution prépositive « à l’entour » est jugée archaïque, et n’est plus admise</a:t>
            </a:r>
            <a:r>
              <a:rPr lang="fr-FR" sz="2800"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800"/>
              </a:spcAft>
            </a:pPr>
            <a:r>
              <a:rPr lang="fr-FR" sz="36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fr-FR" sz="3600" dirty="0">
                <a:solidFill>
                  <a:srgbClr val="00B050"/>
                </a:solidFill>
              </a:rPr>
              <a:t>Fin de la1</a:t>
            </a:r>
            <a:r>
              <a:rPr lang="fr-FR" sz="3600" baseline="30000" dirty="0">
                <a:solidFill>
                  <a:srgbClr val="00B050"/>
                </a:solidFill>
              </a:rPr>
              <a:t>re </a:t>
            </a:r>
            <a:r>
              <a:rPr lang="fr-FR" sz="3600" dirty="0">
                <a:solidFill>
                  <a:srgbClr val="00B050"/>
                </a:solidFill>
              </a:rPr>
              <a:t>partie</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724733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hème Offic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4147</Words>
  <Application>Microsoft Office PowerPoint</Application>
  <PresentationFormat>Affichage à l'écran (4:3)</PresentationFormat>
  <Paragraphs>239</Paragraphs>
  <Slides>51</Slides>
  <Notes>4</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51</vt:i4>
      </vt:variant>
    </vt:vector>
  </HeadingPairs>
  <TitlesOfParts>
    <vt:vector size="54" baseType="lpstr">
      <vt:lpstr>Arial</vt:lpstr>
      <vt:lpstr>Calibri</vt:lpstr>
      <vt:lpstr>Thème Office</vt:lpstr>
      <vt:lpstr>Présentation PowerPoint</vt:lpstr>
      <vt:lpstr>Présentation PowerPoint</vt:lpstr>
      <vt:lpstr>Correction de la dictée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Guy Millant</dc:creator>
  <cp:lastModifiedBy>Alain NOEL</cp:lastModifiedBy>
  <cp:revision>351</cp:revision>
  <dcterms:created xsi:type="dcterms:W3CDTF">2015-02-09T14:53:01Z</dcterms:created>
  <dcterms:modified xsi:type="dcterms:W3CDTF">2025-03-10T10:37:15Z</dcterms:modified>
</cp:coreProperties>
</file>